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58" r:id="rId3"/>
    <p:sldId id="259" r:id="rId4"/>
    <p:sldId id="260" r:id="rId5"/>
    <p:sldId id="261" r:id="rId6"/>
    <p:sldId id="262" r:id="rId7"/>
    <p:sldId id="263" r:id="rId8"/>
    <p:sldId id="264" r:id="rId9"/>
    <p:sldId id="265" r:id="rId10"/>
    <p:sldId id="266"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188"/>
    <p:restoredTop sz="73237"/>
  </p:normalViewPr>
  <p:slideViewPr>
    <p:cSldViewPr snapToGrid="0" snapToObjects="1">
      <p:cViewPr varScale="1">
        <p:scale>
          <a:sx n="100" d="100"/>
          <a:sy n="100" d="100"/>
        </p:scale>
        <p:origin x="168" y="49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E72B42-38EA-C5F1-E5A0-9494FD0C5A28}"/>
              </a:ext>
            </a:extLst>
          </p:cNvPr>
          <p:cNvSpPr>
            <a:spLocks noGrp="1"/>
          </p:cNvSpPr>
          <p:nvPr>
            <p:ph type="hdr" sz="quarter"/>
          </p:nvPr>
        </p:nvSpPr>
        <p:spPr>
          <a:xfrm>
            <a:off x="0" y="1"/>
            <a:ext cx="2228850" cy="4572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93DED00-74A1-3803-6B91-D45F11107D34}"/>
              </a:ext>
            </a:extLst>
          </p:cNvPr>
          <p:cNvSpPr>
            <a:spLocks noGrp="1"/>
          </p:cNvSpPr>
          <p:nvPr>
            <p:ph type="dt" sz="quarter" idx="1"/>
          </p:nvPr>
        </p:nvSpPr>
        <p:spPr>
          <a:xfrm>
            <a:off x="2913757" y="1"/>
            <a:ext cx="2228850" cy="457200"/>
          </a:xfrm>
          <a:prstGeom prst="rect">
            <a:avLst/>
          </a:prstGeom>
        </p:spPr>
        <p:txBody>
          <a:bodyPr vert="horz" lIns="91440" tIns="45720" rIns="91440" bIns="45720" rtlCol="0"/>
          <a:lstStyle>
            <a:lvl1pPr algn="r">
              <a:defRPr sz="1200"/>
            </a:lvl1pPr>
          </a:lstStyle>
          <a:p>
            <a:fld id="{0A67DBC4-2723-F84E-826D-508E6EBDC25C}" type="datetimeFigureOut">
              <a:rPr lang="en-US" smtClean="0"/>
              <a:t>4/10/26</a:t>
            </a:fld>
            <a:endParaRPr lang="en-US"/>
          </a:p>
        </p:txBody>
      </p:sp>
      <p:sp>
        <p:nvSpPr>
          <p:cNvPr id="4" name="Footer Placeholder 3">
            <a:extLst>
              <a:ext uri="{FF2B5EF4-FFF2-40B4-BE49-F238E27FC236}">
                <a16:creationId xmlns:a16="http://schemas.microsoft.com/office/drawing/2014/main" id="{75BAF5C2-F273-0241-38E8-79706A79AF52}"/>
              </a:ext>
            </a:extLst>
          </p:cNvPr>
          <p:cNvSpPr>
            <a:spLocks noGrp="1"/>
          </p:cNvSpPr>
          <p:nvPr>
            <p:ph type="ftr" sz="quarter" idx="2"/>
          </p:nvPr>
        </p:nvSpPr>
        <p:spPr>
          <a:xfrm>
            <a:off x="0" y="8686801"/>
            <a:ext cx="222885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2548E0-5220-79F9-3C93-6D345F1D9F01}"/>
              </a:ext>
            </a:extLst>
          </p:cNvPr>
          <p:cNvSpPr>
            <a:spLocks noGrp="1"/>
          </p:cNvSpPr>
          <p:nvPr>
            <p:ph type="sldNum" sz="quarter" idx="3"/>
          </p:nvPr>
        </p:nvSpPr>
        <p:spPr>
          <a:xfrm>
            <a:off x="2913757" y="8686801"/>
            <a:ext cx="2228850" cy="457200"/>
          </a:xfrm>
          <a:prstGeom prst="rect">
            <a:avLst/>
          </a:prstGeom>
        </p:spPr>
        <p:txBody>
          <a:bodyPr vert="horz" lIns="91440" tIns="45720" rIns="91440" bIns="45720" rtlCol="0" anchor="b"/>
          <a:lstStyle>
            <a:lvl1pPr algn="r">
              <a:defRPr sz="1200"/>
            </a:lvl1pPr>
          </a:lstStyle>
          <a:p>
            <a:fld id="{45CB3BF8-9467-B746-9445-7DA3F95D50DF}" type="slidenum">
              <a:rPr lang="en-US" smtClean="0"/>
              <a:t>‹#›</a:t>
            </a:fld>
            <a:endParaRPr lang="en-US"/>
          </a:p>
        </p:txBody>
      </p:sp>
    </p:spTree>
    <p:extLst>
      <p:ext uri="{BB962C8B-B14F-4D97-AF65-F5344CB8AC3E}">
        <p14:creationId xmlns:p14="http://schemas.microsoft.com/office/powerpoint/2010/main" val="76873535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93726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fissure is a deep crack, split or opening more pronounced than a simple crack which causes a significant division.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GIVE THE AUDITORIUM ANALOGY</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1Samuel 9:1-21</a:t>
            </a:r>
          </a:p>
          <a:p>
            <a:r>
              <a:rPr lang="en-US" dirty="0"/>
              <a:t>1 Samuel 9:21- Saul shows humility to Samuel’s comment about him being desirable for Israel.</a:t>
            </a:r>
          </a:p>
          <a:p>
            <a:r>
              <a:rPr lang="en-US" dirty="0"/>
              <a:t>Read 1Samuel 10:1-9</a:t>
            </a:r>
          </a:p>
          <a:p>
            <a:r>
              <a:rPr lang="en-US" dirty="0"/>
              <a:t>God anoints Saul the next day.</a:t>
            </a:r>
          </a:p>
          <a:p>
            <a:r>
              <a:rPr lang="en-US" dirty="0"/>
              <a:t>Three signs confirm his anointing is by God.</a:t>
            </a:r>
          </a:p>
          <a:p>
            <a:endParaRPr lang="en-US"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1Samuel 10-14-16</a:t>
            </a:r>
          </a:p>
          <a:p>
            <a:r>
              <a:rPr lang="en-US" dirty="0"/>
              <a:t>What is odd about Saul’s response to his uncle?</a:t>
            </a:r>
          </a:p>
          <a:p>
            <a:r>
              <a:rPr lang="en-US" dirty="0"/>
              <a:t>He only mentions that he was looking for the donkeys!  He says nothing about the anointing and the signs!</a:t>
            </a:r>
          </a:p>
          <a:p>
            <a:r>
              <a:rPr lang="en-US" dirty="0"/>
              <a:t>Why?  I believe he was concerned about what his uncle would think.  You king?  Yeah right!</a:t>
            </a:r>
          </a:p>
          <a:p>
            <a:r>
              <a:rPr lang="en-US" dirty="0"/>
              <a:t>(Illustration of sharing the gospel.  Times I have held back)</a:t>
            </a:r>
          </a:p>
          <a:p>
            <a:endParaRPr lang="en-US" dirty="0"/>
          </a:p>
          <a:p>
            <a:r>
              <a:rPr lang="en-US" dirty="0"/>
              <a:t>Read 1 Samuel 10: 17-24</a:t>
            </a:r>
          </a:p>
          <a:p>
            <a:r>
              <a:rPr lang="en-US" dirty="0"/>
              <a:t>Saul is hiding because he is fearful about how people will respond.</a:t>
            </a:r>
          </a:p>
          <a:p>
            <a:r>
              <a:rPr lang="en-US" dirty="0"/>
              <a:t>What if they reject him?</a:t>
            </a:r>
          </a:p>
          <a:p>
            <a:endParaRPr lang="en-US" dirty="0"/>
          </a:p>
          <a:p>
            <a:r>
              <a:rPr lang="en-US" dirty="0"/>
              <a:t>Read 1 Samuel 10:25-27</a:t>
            </a:r>
          </a:p>
          <a:p>
            <a:r>
              <a:rPr lang="en-US" dirty="0"/>
              <a:t>Saul did not confront the worthless men.  He had the authority to do so.</a:t>
            </a:r>
          </a:p>
          <a:p>
            <a:r>
              <a:rPr lang="en-US" dirty="0"/>
              <a:t>How many times do I not want to stir the pot?  As men we need to be willing to confront even when it risks the relationship.</a:t>
            </a:r>
          </a:p>
          <a:p>
            <a:endParaRPr lang="en-US" dirty="0"/>
          </a:p>
          <a:p>
            <a:r>
              <a:rPr lang="en-US" dirty="0"/>
              <a:t>Read 1 Samuel 11:5</a:t>
            </a:r>
          </a:p>
          <a:p>
            <a:r>
              <a:rPr lang="en-US" dirty="0"/>
              <a:t>What is Saul doing in the field with the Oxen?  He is king!  He has more important matters.</a:t>
            </a:r>
          </a:p>
          <a:p>
            <a:r>
              <a:rPr lang="en-US" dirty="0"/>
              <a:t>He needs to embrace his role as king.</a:t>
            </a:r>
          </a:p>
          <a:p>
            <a:r>
              <a:rPr lang="en-US" dirty="0"/>
              <a:t>He finally does in the following verses.</a:t>
            </a:r>
          </a:p>
          <a:p>
            <a:endParaRPr lang="en-US" dirty="0"/>
          </a:p>
          <a:p>
            <a:r>
              <a:rPr lang="en-US" dirty="0"/>
              <a:t>Read 1 Samuel 11:13</a:t>
            </a:r>
          </a:p>
          <a:p>
            <a:r>
              <a:rPr lang="en-US" dirty="0"/>
              <a:t>Saul shows forgiveness and gives God the credit for the victory.</a:t>
            </a:r>
          </a:p>
          <a:p>
            <a:endParaRPr lang="en-US" dirty="0"/>
          </a:p>
          <a:p>
            <a:r>
              <a:rPr lang="en-US" dirty="0"/>
              <a:t>Saul is now established as king.  He has to decide now if he will deals with his cracks of character or will he ignore them.</a:t>
            </a:r>
          </a:p>
          <a:p>
            <a:r>
              <a:rPr lang="en-US" dirty="0"/>
              <a:t>He has shown some positive things but will they continue on?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Samuel 14:35</a:t>
            </a:r>
          </a:p>
          <a:p>
            <a:r>
              <a:rPr lang="en-US" dirty="0"/>
              <a:t>After defeating the Philistines, Saul builds a monument to the Lord.  </a:t>
            </a:r>
          </a:p>
          <a:p>
            <a:endParaRPr lang="en-US" dirty="0"/>
          </a:p>
          <a:p>
            <a:r>
              <a:rPr lang="en-US" dirty="0"/>
              <a:t>10-15 years later we see a shift in chapter 15 verse 12</a:t>
            </a:r>
          </a:p>
          <a:p>
            <a:r>
              <a:rPr lang="en-US" dirty="0"/>
              <a:t>Saul is now building a monument to himself instead of God.  He has shown his hope has shifted from God to men.</a:t>
            </a:r>
          </a:p>
          <a:p>
            <a:r>
              <a:rPr lang="en-US" dirty="0"/>
              <a:t>Therefore, he is seeking the approval of men rather than God.</a:t>
            </a:r>
          </a:p>
          <a:p>
            <a:endParaRPr lang="en-US"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1 Samuel 15:1-9</a:t>
            </a:r>
          </a:p>
          <a:p>
            <a:r>
              <a:rPr lang="en-US" dirty="0"/>
              <a:t>God wanted everything destroyed and Saul and the people were not willing to do that.</a:t>
            </a:r>
          </a:p>
          <a:p>
            <a:endParaRPr lang="en-US" dirty="0"/>
          </a:p>
          <a:p>
            <a:r>
              <a:rPr lang="en-US" dirty="0"/>
              <a:t>Read 1 Samuel 15:10-13</a:t>
            </a:r>
          </a:p>
          <a:p>
            <a:r>
              <a:rPr lang="en-US" dirty="0"/>
              <a:t>God regrets making Saul king.</a:t>
            </a:r>
          </a:p>
          <a:p>
            <a:r>
              <a:rPr lang="en-US" dirty="0"/>
              <a:t>Samuel is broken over this.  I can relate to this.  Seeing relationships change in my life because of this issue.</a:t>
            </a:r>
          </a:p>
          <a:p>
            <a:r>
              <a:rPr lang="en-US" dirty="0"/>
              <a:t>Saul builds the monument to himself.</a:t>
            </a:r>
          </a:p>
          <a:p>
            <a:r>
              <a:rPr lang="en-US" dirty="0"/>
              <a:t>He professes that he carried out God’s commands even though his obedience was partial.  Partial obedience is not obedience.</a:t>
            </a:r>
          </a:p>
          <a:p>
            <a:endParaRPr lang="en-US" dirty="0"/>
          </a:p>
          <a:p>
            <a:r>
              <a:rPr lang="en-US" dirty="0"/>
              <a:t>Read 1 Samuel 15:14-24</a:t>
            </a:r>
          </a:p>
          <a:p>
            <a:r>
              <a:rPr lang="en-US" dirty="0"/>
              <a:t>Saul’s sin was like idolatry and witchcraft.</a:t>
            </a:r>
          </a:p>
          <a:p>
            <a:r>
              <a:rPr lang="en-US" dirty="0"/>
              <a:t>Because Saul rejected God, God rejected Saul as king.</a:t>
            </a:r>
          </a:p>
          <a:p>
            <a:endParaRPr lang="en-US" dirty="0"/>
          </a:p>
          <a:p>
            <a:r>
              <a:rPr lang="en-US" dirty="0"/>
              <a:t>Read 1 Samuel 15:25-29</a:t>
            </a:r>
          </a:p>
          <a:p>
            <a:r>
              <a:rPr lang="en-US" dirty="0"/>
              <a:t>Saul says, okay I screwed up. </a:t>
            </a:r>
          </a:p>
          <a:p>
            <a:r>
              <a:rPr lang="en-US" b="1" dirty="0"/>
              <a:t>“I FEARED THE PEOPLE AND LISTENED TO THEIR VOICE!”</a:t>
            </a:r>
          </a:p>
          <a:p>
            <a:r>
              <a:rPr lang="en-US" b="1" dirty="0"/>
              <a:t>Saul feared the people more than he feared God.</a:t>
            </a:r>
          </a:p>
          <a:p>
            <a:r>
              <a:rPr lang="en-US" b="0" dirty="0"/>
              <a:t>Let’s move on and forget it ever happened.  I screwed up.</a:t>
            </a:r>
          </a:p>
          <a:p>
            <a:r>
              <a:rPr lang="en-US" b="0" dirty="0"/>
              <a:t>Samuel says it’s too late.  There is no going back</a:t>
            </a:r>
          </a:p>
          <a:p>
            <a:endParaRPr lang="en-US" b="0" dirty="0"/>
          </a:p>
          <a:p>
            <a:r>
              <a:rPr lang="en-US" b="0" dirty="0"/>
              <a:t>Read 1Samuel 15:30-31</a:t>
            </a:r>
          </a:p>
          <a:p>
            <a:r>
              <a:rPr lang="en-US" b="0" dirty="0"/>
              <a:t>Come back with me so I look good to the people.  All his comments were still </a:t>
            </a:r>
          </a:p>
          <a:p>
            <a:r>
              <a:rPr lang="en-US" b="0" dirty="0"/>
              <a:t>about receiving approval from man.</a:t>
            </a:r>
          </a:p>
          <a:p>
            <a:endParaRPr lang="en-US" b="0" dirty="0"/>
          </a:p>
          <a:p>
            <a:r>
              <a:rPr lang="en-US" b="0" dirty="0"/>
              <a:t>1 Samuel 15:32-35</a:t>
            </a:r>
          </a:p>
          <a:p>
            <a:r>
              <a:rPr lang="en-US" b="0" dirty="0"/>
              <a:t>Samuel finishes the job God gave Saul to do.</a:t>
            </a:r>
          </a:p>
          <a:p>
            <a:endParaRPr lang="en-US" b="0"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12:42-43</a:t>
            </a:r>
          </a:p>
          <a:p>
            <a:r>
              <a:rPr lang="en-US" dirty="0"/>
              <a:t>What is your “synagogue” that you are fearful of being put out of?</a:t>
            </a:r>
          </a:p>
          <a:p>
            <a:r>
              <a:rPr lang="en-US" dirty="0"/>
              <a:t>Your buddies at work, your family, or your church?</a:t>
            </a:r>
          </a:p>
          <a:p>
            <a:r>
              <a:rPr lang="en-US" dirty="0"/>
              <a:t>When we take the word of God seriously and apply it to our lives, I find some of the greatest pushback I have had is from my church friends.</a:t>
            </a:r>
          </a:p>
          <a:p>
            <a:r>
              <a:rPr lang="en-US" dirty="0"/>
              <a:t>Pagans for the most part are indifferent.  These ones who believed but would not confess Jesus.  They saw the cost of their lives changing as too high.</a:t>
            </a:r>
          </a:p>
          <a:p>
            <a:endParaRPr lang="en-US" dirty="0"/>
          </a:p>
          <a:p>
            <a:r>
              <a:rPr lang="en-US" dirty="0"/>
              <a:t>Galatians 1:10</a:t>
            </a:r>
          </a:p>
          <a:p>
            <a:r>
              <a:rPr lang="en-US" dirty="0"/>
              <a:t>Striving to please men will thwart our becoming a bond-servant of Christ.  Instead, I will be a slave to men.  How they view me will affect how I act.</a:t>
            </a:r>
          </a:p>
          <a:p>
            <a:endParaRPr lang="en-US" dirty="0"/>
          </a:p>
          <a:p>
            <a:r>
              <a:rPr lang="en-US" dirty="0"/>
              <a:t>Luke 16:15</a:t>
            </a:r>
          </a:p>
          <a:p>
            <a:r>
              <a:rPr lang="en-US" dirty="0"/>
              <a:t>We will esteem what men esteem, rather than what God esteems.</a:t>
            </a:r>
          </a:p>
          <a:p>
            <a:r>
              <a:rPr lang="en-US" dirty="0"/>
              <a:t>Justifying ourselves in the site of men is a waste of time.  We play to an audience of one.</a:t>
            </a:r>
          </a:p>
          <a:p>
            <a:endParaRPr lang="en-US" dirty="0"/>
          </a:p>
          <a:p>
            <a:r>
              <a:rPr lang="en-US" dirty="0"/>
              <a:t>Matthw 10:28</a:t>
            </a:r>
          </a:p>
          <a:p>
            <a:r>
              <a:rPr lang="en-US" dirty="0"/>
              <a:t>We must fear God rather than men if we do not want to be controlled by men.</a:t>
            </a:r>
          </a:p>
          <a:p>
            <a:r>
              <a:rPr lang="en-US" dirty="0"/>
              <a:t>When faced with the choice of following men or God, God wins if I fear Him more than men.</a:t>
            </a:r>
          </a:p>
          <a:p>
            <a:endParaRPr lang="en-US" dirty="0"/>
          </a:p>
          <a:p>
            <a:r>
              <a:rPr lang="en-US" dirty="0"/>
              <a:t>Isaiah 8:12-14</a:t>
            </a:r>
          </a:p>
          <a:p>
            <a:r>
              <a:rPr lang="en-US" dirty="0"/>
              <a:t>When we fear God, He becomes our sanctuary.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Resolve that your relationship with God comes before all other relationships.  Hold everything with an open hand.  If there is a test of obedience to God or others, God wins.</a:t>
            </a:r>
          </a:p>
          <a:p>
            <a:pPr marL="685800" lvl="1" indent="-228600">
              <a:buAutoNum type="arabicPeriod"/>
            </a:pPr>
            <a:r>
              <a:rPr lang="en-US" dirty="0"/>
              <a:t>(A child going to disobedience that professes Christ.)</a:t>
            </a:r>
          </a:p>
          <a:p>
            <a:pPr marL="685800" lvl="1" indent="-228600">
              <a:buAutoNum type="arabicPeriod"/>
            </a:pPr>
            <a:r>
              <a:rPr lang="en-US" dirty="0"/>
              <a:t>We will face rejection if we follow God.  Accept it and rejoice in it.</a:t>
            </a:r>
          </a:p>
          <a:p>
            <a:pPr marL="685800" lvl="1" indent="-228600">
              <a:buAutoNum type="arabicPeriod"/>
            </a:pPr>
            <a:r>
              <a:rPr lang="en-US" dirty="0"/>
              <a:t>Sometimes rejection will come from other Christians when we are men of the word.</a:t>
            </a:r>
          </a:p>
          <a:p>
            <a:pPr marL="228600" lvl="0" indent="-228600">
              <a:buAutoNum type="arabicPeriod"/>
            </a:pPr>
            <a:r>
              <a:rPr lang="en-US" dirty="0"/>
              <a:t>Sharing the gospel forces me to seek pleasing God because it does not come natural.</a:t>
            </a:r>
          </a:p>
          <a:p>
            <a:pPr marL="228600" lvl="0" indent="-228600">
              <a:buAutoNum type="arabicPeriod"/>
            </a:pPr>
            <a:r>
              <a:rPr lang="en-US" dirty="0"/>
              <a:t>Focusing on God’s promises keeps my hope in the eternal.</a:t>
            </a:r>
          </a:p>
          <a:p>
            <a:pPr marL="228600" lvl="0" indent="-228600">
              <a:buAutoNum type="arabicPeriod"/>
            </a:pPr>
            <a:r>
              <a:rPr lang="en-US" dirty="0"/>
              <a:t>The cracks will become fissures if we don’t deal with them.  By the way, it’s never too late to start dealing with them.  Change does not come overnight.  It takes time.</a:t>
            </a:r>
          </a:p>
          <a:p>
            <a:pPr marL="228600" lvl="0" indent="-228600">
              <a:buAutoNum type="arabicPeriod"/>
            </a:pPr>
            <a:r>
              <a:rPr lang="en-US" dirty="0"/>
              <a:t>Loving biblically will sometimes invite rejection.  (</a:t>
            </a:r>
            <a:r>
              <a:rPr lang="en-US" dirty="0" err="1"/>
              <a:t>ie</a:t>
            </a:r>
            <a:r>
              <a:rPr lang="en-US" dirty="0"/>
              <a:t>. Disciplining a believer.). We do it for Jesus.</a:t>
            </a:r>
          </a:p>
          <a:p>
            <a:pPr marL="228600" lvl="0" indent="-228600">
              <a:buAutoNum type="arabicPeriod"/>
            </a:pPr>
            <a:r>
              <a:rPr lang="en-US" dirty="0"/>
              <a:t>We battle the enemy, not people.  Don’t take it personally.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1A2E"/>
        </a:solidFill>
        <a:effectLst/>
      </p:bgPr>
    </p:bg>
    <p:spTree>
      <p:nvGrpSpPr>
        <p:cNvPr id="1" name=""/>
        <p:cNvGrpSpPr/>
        <p:nvPr/>
      </p:nvGrpSpPr>
      <p:grpSpPr>
        <a:xfrm>
          <a:off x="0" y="0"/>
          <a:ext cx="0" cy="0"/>
          <a:chOff x="0" y="0"/>
          <a:chExt cx="0" cy="0"/>
        </a:xfrm>
      </p:grpSpPr>
      <p:sp>
        <p:nvSpPr>
          <p:cNvPr id="2" name="Shape 0"/>
          <p:cNvSpPr/>
          <p:nvPr/>
        </p:nvSpPr>
        <p:spPr>
          <a:xfrm>
            <a:off x="0" y="2011680"/>
            <a:ext cx="9144000" cy="45720"/>
          </a:xfrm>
          <a:prstGeom prst="rect">
            <a:avLst/>
          </a:prstGeom>
          <a:solidFill>
            <a:srgbClr val="D4A84B"/>
          </a:solidFill>
          <a:ln w="12700">
            <a:solidFill>
              <a:srgbClr val="D4A84B"/>
            </a:solidFill>
            <a:prstDash val="solid"/>
          </a:ln>
        </p:spPr>
        <p:txBody>
          <a:bodyPr/>
          <a:lstStyle/>
          <a:p>
            <a:endParaRPr lang="en-US"/>
          </a:p>
        </p:txBody>
      </p:sp>
      <p:sp>
        <p:nvSpPr>
          <p:cNvPr id="3" name="Shape 1"/>
          <p:cNvSpPr/>
          <p:nvPr/>
        </p:nvSpPr>
        <p:spPr>
          <a:xfrm>
            <a:off x="0" y="3931920"/>
            <a:ext cx="9144000" cy="45720"/>
          </a:xfrm>
          <a:prstGeom prst="rect">
            <a:avLst/>
          </a:prstGeom>
          <a:solidFill>
            <a:srgbClr val="D4A84B"/>
          </a:solidFill>
          <a:ln w="12700">
            <a:solidFill>
              <a:srgbClr val="D4A84B"/>
            </a:solidFill>
            <a:prstDash val="solid"/>
          </a:ln>
        </p:spPr>
        <p:txBody>
          <a:bodyPr/>
          <a:lstStyle/>
          <a:p>
            <a:endParaRPr lang="en-US"/>
          </a:p>
        </p:txBody>
      </p:sp>
      <p:sp>
        <p:nvSpPr>
          <p:cNvPr id="4" name="Text 2"/>
          <p:cNvSpPr/>
          <p:nvPr/>
        </p:nvSpPr>
        <p:spPr>
          <a:xfrm>
            <a:off x="457200" y="502920"/>
            <a:ext cx="8229600" cy="685800"/>
          </a:xfrm>
          <a:prstGeom prst="rect">
            <a:avLst/>
          </a:prstGeom>
          <a:noFill/>
          <a:ln/>
        </p:spPr>
        <p:txBody>
          <a:bodyPr wrap="square" rtlCol="0" anchor="ctr"/>
          <a:lstStyle/>
          <a:p>
            <a:pPr marL="0" indent="0" algn="ctr">
              <a:buNone/>
            </a:pPr>
            <a:r>
              <a:rPr lang="en-US" sz="3000" b="1" dirty="0">
                <a:solidFill>
                  <a:srgbClr val="D4A84B"/>
                </a:solidFill>
                <a:latin typeface="Georgia" pitchFamily="34" charset="0"/>
                <a:ea typeface="Georgia" pitchFamily="34" charset="-122"/>
                <a:cs typeface="Georgia" pitchFamily="34" charset="-120"/>
              </a:rPr>
              <a:t>Fissures of the Soul</a:t>
            </a:r>
            <a:endParaRPr lang="en-US" sz="3000" dirty="0"/>
          </a:p>
        </p:txBody>
      </p:sp>
      <p:sp>
        <p:nvSpPr>
          <p:cNvPr id="5" name="Text 3"/>
          <p:cNvSpPr/>
          <p:nvPr/>
        </p:nvSpPr>
        <p:spPr>
          <a:xfrm>
            <a:off x="457200" y="1143000"/>
            <a:ext cx="8229600" cy="777240"/>
          </a:xfrm>
          <a:prstGeom prst="rect">
            <a:avLst/>
          </a:prstGeom>
          <a:noFill/>
          <a:ln/>
        </p:spPr>
        <p:txBody>
          <a:bodyPr wrap="square" rtlCol="0" anchor="ctr"/>
          <a:lstStyle/>
          <a:p>
            <a:pPr marL="0" indent="0" algn="ctr">
              <a:buNone/>
            </a:pPr>
            <a:r>
              <a:rPr lang="en-US" sz="3000" b="1" dirty="0">
                <a:solidFill>
                  <a:srgbClr val="FFFFFF"/>
                </a:solidFill>
                <a:latin typeface="Georgia" pitchFamily="34" charset="0"/>
                <a:ea typeface="Georgia" pitchFamily="34" charset="-122"/>
                <a:cs typeface="Georgia" pitchFamily="34" charset="-120"/>
              </a:rPr>
              <a:t>Seeking the Approval of Men</a:t>
            </a:r>
          </a:p>
        </p:txBody>
      </p:sp>
      <p:sp>
        <p:nvSpPr>
          <p:cNvPr id="6" name="Text 4"/>
          <p:cNvSpPr/>
          <p:nvPr/>
        </p:nvSpPr>
        <p:spPr>
          <a:xfrm>
            <a:off x="457200" y="2240280"/>
            <a:ext cx="8229600" cy="548640"/>
          </a:xfrm>
          <a:prstGeom prst="rect">
            <a:avLst/>
          </a:prstGeom>
          <a:noFill/>
          <a:ln/>
        </p:spPr>
        <p:txBody>
          <a:bodyPr wrap="square" rtlCol="0" anchor="ctr"/>
          <a:lstStyle/>
          <a:p>
            <a:pPr marL="0" indent="0" algn="ctr">
              <a:buNone/>
            </a:pPr>
            <a:endParaRPr lang="en-US" sz="2000" dirty="0"/>
          </a:p>
        </p:txBody>
      </p:sp>
      <p:sp>
        <p:nvSpPr>
          <p:cNvPr id="7" name="Text 5"/>
          <p:cNvSpPr/>
          <p:nvPr/>
        </p:nvSpPr>
        <p:spPr>
          <a:xfrm>
            <a:off x="457200" y="2926080"/>
            <a:ext cx="8229600" cy="457200"/>
          </a:xfrm>
          <a:prstGeom prst="rect">
            <a:avLst/>
          </a:prstGeom>
          <a:noFill/>
          <a:ln/>
        </p:spPr>
        <p:txBody>
          <a:bodyPr wrap="square" rtlCol="0" anchor="ctr"/>
          <a:lstStyle/>
          <a:p>
            <a:pPr marL="0" indent="0" algn="ctr">
              <a:buNone/>
            </a:pPr>
            <a:endParaRPr lang="en-US" sz="1500" dirty="0"/>
          </a:p>
        </p:txBody>
      </p:sp>
      <p:sp>
        <p:nvSpPr>
          <p:cNvPr id="9" name="Text 7"/>
          <p:cNvSpPr/>
          <p:nvPr/>
        </p:nvSpPr>
        <p:spPr>
          <a:xfrm>
            <a:off x="1097280" y="4114800"/>
            <a:ext cx="6949440" cy="777240"/>
          </a:xfrm>
          <a:prstGeom prst="rect">
            <a:avLst/>
          </a:prstGeom>
          <a:noFill/>
          <a:ln/>
        </p:spPr>
        <p:txBody>
          <a:bodyPr wrap="square" rtlCol="0" anchor="ctr"/>
          <a:lstStyle/>
          <a:p>
            <a:pPr marL="0" indent="0" algn="ctr">
              <a:buNone/>
            </a:pPr>
            <a:endParaRPr lang="en-US" sz="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2C1A2E"/>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5B2333"/>
          </a:solidFill>
          <a:ln w="12700">
            <a:solidFill>
              <a:srgbClr val="5B2333"/>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VII. Conclusion: Playing to an Audience of One</a:t>
            </a:r>
            <a:endParaRPr lang="en-US" sz="2200" dirty="0"/>
          </a:p>
        </p:txBody>
      </p:sp>
      <p:sp>
        <p:nvSpPr>
          <p:cNvPr id="4" name="Text 2"/>
          <p:cNvSpPr/>
          <p:nvPr/>
        </p:nvSpPr>
        <p:spPr>
          <a:xfrm>
            <a:off x="457200" y="960120"/>
            <a:ext cx="8229600" cy="1828800"/>
          </a:xfrm>
          <a:prstGeom prst="rect">
            <a:avLst/>
          </a:prstGeom>
          <a:noFill/>
          <a:ln/>
        </p:spPr>
        <p:txBody>
          <a:bodyPr wrap="square" rtlCol="0" anchor="t"/>
          <a:lstStyle/>
          <a:p>
            <a:pPr marL="342900" indent="-342900">
              <a:buSzPct val="100000"/>
              <a:buChar char="•"/>
            </a:pPr>
            <a:r>
              <a:rPr lang="en-US" sz="1600" dirty="0">
                <a:solidFill>
                  <a:srgbClr val="FFFFFF"/>
                </a:solidFill>
                <a:latin typeface="Calibri" pitchFamily="34" charset="0"/>
                <a:ea typeface="Calibri" pitchFamily="34" charset="-122"/>
                <a:cs typeface="Calibri" pitchFamily="34" charset="-120"/>
              </a:rPr>
              <a:t>Our goal is to point people to Jesus — not promote ourselves.</a:t>
            </a:r>
            <a:endParaRPr lang="en-US" sz="1600" dirty="0"/>
          </a:p>
          <a:p>
            <a:pPr marL="0" indent="0">
              <a:buNone/>
            </a:pPr>
            <a:r>
              <a:rPr lang="en-US" sz="500" dirty="0">
                <a:solidFill>
                  <a:srgbClr val="FFFFFF"/>
                </a:solidFill>
                <a:latin typeface="Calibri" pitchFamily="34" charset="0"/>
                <a:ea typeface="Calibri" pitchFamily="34" charset="-122"/>
                <a:cs typeface="Calibri" pitchFamily="34" charset="-120"/>
              </a:rPr>
              <a:t> </a:t>
            </a:r>
            <a:endParaRPr lang="en-US" sz="1600" dirty="0"/>
          </a:p>
          <a:p>
            <a:pPr marL="342900" indent="-342900">
              <a:buSzPct val="100000"/>
              <a:buChar char="•"/>
            </a:pPr>
            <a:r>
              <a:rPr lang="en-US" sz="1600" dirty="0">
                <a:solidFill>
                  <a:srgbClr val="FFFFFF"/>
                </a:solidFill>
                <a:latin typeface="Calibri" pitchFamily="34" charset="0"/>
                <a:ea typeface="Calibri" pitchFamily="34" charset="-122"/>
                <a:cs typeface="Calibri" pitchFamily="34" charset="-120"/>
              </a:rPr>
              <a:t>Freedom from the slavery of men's approval allows us to truly serve them for Christ.</a:t>
            </a:r>
            <a:endParaRPr lang="en-US" sz="1600" dirty="0"/>
          </a:p>
          <a:p>
            <a:pPr marL="685800" lvl="1" indent="-342900">
              <a:buSzPct val="100000"/>
              <a:buChar char="•"/>
            </a:pPr>
            <a:r>
              <a:rPr lang="en-US" sz="1600" i="1" dirty="0">
                <a:solidFill>
                  <a:srgbClr val="FFFFFF"/>
                </a:solidFill>
                <a:latin typeface="Calibri" pitchFamily="34" charset="0"/>
                <a:ea typeface="Calibri" pitchFamily="34" charset="-122"/>
                <a:cs typeface="Calibri" pitchFamily="34" charset="-120"/>
              </a:rPr>
              <a:t>1 Corinthians 9:19</a:t>
            </a:r>
            <a:endParaRPr lang="en-US" sz="1600" dirty="0"/>
          </a:p>
        </p:txBody>
      </p:sp>
      <p:sp>
        <p:nvSpPr>
          <p:cNvPr id="5" name="Shape 3"/>
          <p:cNvSpPr/>
          <p:nvPr/>
        </p:nvSpPr>
        <p:spPr>
          <a:xfrm>
            <a:off x="457200" y="2834640"/>
            <a:ext cx="8229600" cy="36576"/>
          </a:xfrm>
          <a:prstGeom prst="rect">
            <a:avLst/>
          </a:prstGeom>
          <a:solidFill>
            <a:srgbClr val="D4A84B"/>
          </a:solidFill>
          <a:ln w="12700">
            <a:solidFill>
              <a:srgbClr val="D4A84B"/>
            </a:solidFill>
            <a:prstDash val="solid"/>
          </a:ln>
        </p:spPr>
        <p:txBody>
          <a:bodyPr/>
          <a:lstStyle/>
          <a:p>
            <a:endParaRPr lang="en-US"/>
          </a:p>
        </p:txBody>
      </p:sp>
      <p:sp>
        <p:nvSpPr>
          <p:cNvPr id="6" name="Shape 4"/>
          <p:cNvSpPr/>
          <p:nvPr/>
        </p:nvSpPr>
        <p:spPr>
          <a:xfrm>
            <a:off x="457200" y="3017520"/>
            <a:ext cx="8229600" cy="1463040"/>
          </a:xfrm>
          <a:prstGeom prst="rect">
            <a:avLst/>
          </a:prstGeom>
          <a:solidFill>
            <a:srgbClr val="1A0F0F"/>
          </a:solidFill>
          <a:ln w="12700">
            <a:solidFill>
              <a:srgbClr val="D4A84B"/>
            </a:solidFill>
            <a:prstDash val="solid"/>
          </a:ln>
        </p:spPr>
        <p:txBody>
          <a:bodyPr/>
          <a:lstStyle/>
          <a:p>
            <a:endParaRPr lang="en-US"/>
          </a:p>
        </p:txBody>
      </p:sp>
      <p:sp>
        <p:nvSpPr>
          <p:cNvPr id="7" name="Text 5"/>
          <p:cNvSpPr/>
          <p:nvPr/>
        </p:nvSpPr>
        <p:spPr>
          <a:xfrm>
            <a:off x="640080" y="3108960"/>
            <a:ext cx="7863840" cy="365760"/>
          </a:xfrm>
          <a:prstGeom prst="rect">
            <a:avLst/>
          </a:prstGeom>
          <a:noFill/>
          <a:ln/>
        </p:spPr>
        <p:txBody>
          <a:bodyPr wrap="square" rtlCol="0" anchor="ctr"/>
          <a:lstStyle/>
          <a:p>
            <a:pPr marL="0" indent="0" algn="ctr">
              <a:buNone/>
            </a:pPr>
            <a:r>
              <a:rPr lang="en-US" sz="1400" b="1" dirty="0">
                <a:solidFill>
                  <a:srgbClr val="D4A84B"/>
                </a:solidFill>
                <a:latin typeface="Georgia" pitchFamily="34" charset="0"/>
                <a:ea typeface="Georgia" pitchFamily="34" charset="-122"/>
                <a:cs typeface="Georgia" pitchFamily="34" charset="-120"/>
              </a:rPr>
              <a:t>Reflection Question:</a:t>
            </a:r>
            <a:endParaRPr lang="en-US" sz="1400" dirty="0"/>
          </a:p>
        </p:txBody>
      </p:sp>
      <p:sp>
        <p:nvSpPr>
          <p:cNvPr id="8" name="Text 6"/>
          <p:cNvSpPr/>
          <p:nvPr/>
        </p:nvSpPr>
        <p:spPr>
          <a:xfrm>
            <a:off x="640080" y="3474720"/>
            <a:ext cx="7863840" cy="914400"/>
          </a:xfrm>
          <a:prstGeom prst="rect">
            <a:avLst/>
          </a:prstGeom>
          <a:noFill/>
          <a:ln/>
        </p:spPr>
        <p:txBody>
          <a:bodyPr wrap="square" rtlCol="0" anchor="ctr"/>
          <a:lstStyle/>
          <a:p>
            <a:pPr marL="0" indent="0" algn="ctr">
              <a:buNone/>
            </a:pPr>
            <a:r>
              <a:rPr lang="en-US" sz="1700" i="1" dirty="0">
                <a:solidFill>
                  <a:srgbClr val="FFFFFF"/>
                </a:solidFill>
                <a:latin typeface="Georgia" pitchFamily="34" charset="0"/>
                <a:ea typeface="Georgia" pitchFamily="34" charset="-122"/>
                <a:cs typeface="Georgia" pitchFamily="34" charset="-120"/>
              </a:rPr>
              <a:t>"If obedience to God cost me the approval of people, would I still obey?"</a:t>
            </a:r>
            <a:endParaRPr lang="en-US" sz="1700" dirty="0"/>
          </a:p>
        </p:txBody>
      </p:sp>
      <p:sp>
        <p:nvSpPr>
          <p:cNvPr id="9" name="Text 7"/>
          <p:cNvSpPr/>
          <p:nvPr/>
        </p:nvSpPr>
        <p:spPr>
          <a:xfrm>
            <a:off x="457200" y="4663440"/>
            <a:ext cx="8229600" cy="365760"/>
          </a:xfrm>
          <a:prstGeom prst="rect">
            <a:avLst/>
          </a:prstGeom>
          <a:noFill/>
          <a:ln/>
        </p:spPr>
        <p:txBody>
          <a:bodyPr wrap="square" rtlCol="0" anchor="ctr"/>
          <a:lstStyle/>
          <a:p>
            <a:pPr marL="0" indent="0" algn="ctr">
              <a:buNone/>
            </a:pPr>
            <a:r>
              <a:rPr lang="en-US" sz="1300" i="1" dirty="0">
                <a:solidFill>
                  <a:srgbClr val="8B7355"/>
                </a:solidFill>
                <a:latin typeface="Calibri" pitchFamily="34" charset="0"/>
                <a:ea typeface="Calibri" pitchFamily="34" charset="-122"/>
                <a:cs typeface="Calibri" pitchFamily="34" charset="-120"/>
              </a:rPr>
              <a:t>We fear the one whose approval we seek — let it be God alone.</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                     The 'Big Three' Battles of the Flesh</a:t>
            </a:r>
            <a:endParaRPr lang="en-US" sz="2200" dirty="0"/>
          </a:p>
        </p:txBody>
      </p:sp>
      <p:sp>
        <p:nvSpPr>
          <p:cNvPr id="4" name="Shape 2"/>
          <p:cNvSpPr/>
          <p:nvPr/>
        </p:nvSpPr>
        <p:spPr>
          <a:xfrm>
            <a:off x="365760" y="1005840"/>
            <a:ext cx="2651760" cy="3566160"/>
          </a:xfrm>
          <a:prstGeom prst="rect">
            <a:avLst/>
          </a:prstGeom>
          <a:solidFill>
            <a:srgbClr val="5B2333"/>
          </a:solidFill>
          <a:ln w="12700">
            <a:solidFill>
              <a:srgbClr val="5B2333"/>
            </a:solidFill>
            <a:prstDash val="solid"/>
          </a:ln>
        </p:spPr>
        <p:txBody>
          <a:bodyPr/>
          <a:lstStyle/>
          <a:p>
            <a:endParaRPr lang="en-US"/>
          </a:p>
        </p:txBody>
      </p:sp>
      <p:sp>
        <p:nvSpPr>
          <p:cNvPr id="5" name="Text 3"/>
          <p:cNvSpPr/>
          <p:nvPr/>
        </p:nvSpPr>
        <p:spPr>
          <a:xfrm>
            <a:off x="457200" y="1188720"/>
            <a:ext cx="2468880" cy="640080"/>
          </a:xfrm>
          <a:prstGeom prst="rect">
            <a:avLst/>
          </a:prstGeom>
          <a:noFill/>
          <a:ln/>
        </p:spPr>
        <p:txBody>
          <a:bodyPr wrap="square" rtlCol="0" anchor="ctr"/>
          <a:lstStyle/>
          <a:p>
            <a:pPr marL="0" indent="0" algn="ctr">
              <a:buNone/>
            </a:pPr>
            <a:r>
              <a:rPr lang="en-US" sz="2200" b="1" dirty="0">
                <a:solidFill>
                  <a:srgbClr val="D4A84B"/>
                </a:solidFill>
                <a:latin typeface="Georgia" pitchFamily="34" charset="0"/>
                <a:ea typeface="Georgia" pitchFamily="34" charset="-122"/>
                <a:cs typeface="Georgia" pitchFamily="34" charset="-120"/>
              </a:rPr>
              <a:t>Lust</a:t>
            </a:r>
            <a:endParaRPr lang="en-US" sz="2200" dirty="0"/>
          </a:p>
        </p:txBody>
      </p:sp>
      <p:sp>
        <p:nvSpPr>
          <p:cNvPr id="6" name="Shape 4"/>
          <p:cNvSpPr/>
          <p:nvPr/>
        </p:nvSpPr>
        <p:spPr>
          <a:xfrm>
            <a:off x="640080" y="1874520"/>
            <a:ext cx="2103120" cy="27432"/>
          </a:xfrm>
          <a:prstGeom prst="rect">
            <a:avLst/>
          </a:prstGeom>
          <a:solidFill>
            <a:srgbClr val="D4A84B"/>
          </a:solidFill>
          <a:ln w="12700">
            <a:solidFill>
              <a:srgbClr val="D4A84B"/>
            </a:solidFill>
            <a:prstDash val="solid"/>
          </a:ln>
        </p:spPr>
        <p:txBody>
          <a:bodyPr/>
          <a:lstStyle/>
          <a:p>
            <a:endParaRPr lang="en-US"/>
          </a:p>
        </p:txBody>
      </p:sp>
      <p:sp>
        <p:nvSpPr>
          <p:cNvPr id="7" name="Text 5"/>
          <p:cNvSpPr/>
          <p:nvPr/>
        </p:nvSpPr>
        <p:spPr>
          <a:xfrm>
            <a:off x="457200" y="2011680"/>
            <a:ext cx="2468880" cy="502920"/>
          </a:xfrm>
          <a:prstGeom prst="rect">
            <a:avLst/>
          </a:prstGeom>
          <a:noFill/>
          <a:ln/>
        </p:spPr>
        <p:txBody>
          <a:bodyPr wrap="square" rtlCol="0" anchor="ctr"/>
          <a:lstStyle/>
          <a:p>
            <a:pPr marL="0" indent="0" algn="ctr">
              <a:buNone/>
            </a:pPr>
            <a:r>
              <a:rPr lang="en-US" sz="1200" i="1" dirty="0">
                <a:solidFill>
                  <a:srgbClr val="D4A84B"/>
                </a:solidFill>
                <a:latin typeface="Calibri" pitchFamily="34" charset="0"/>
                <a:ea typeface="Calibri" pitchFamily="34" charset="-122"/>
                <a:cs typeface="Calibri" pitchFamily="34" charset="-120"/>
              </a:rPr>
              <a:t>Matthew 5:28</a:t>
            </a:r>
            <a:endParaRPr lang="en-US" sz="1200" dirty="0"/>
          </a:p>
        </p:txBody>
      </p:sp>
      <p:sp>
        <p:nvSpPr>
          <p:cNvPr id="8" name="Text 6"/>
          <p:cNvSpPr/>
          <p:nvPr/>
        </p:nvSpPr>
        <p:spPr>
          <a:xfrm>
            <a:off x="502920" y="2651760"/>
            <a:ext cx="2377440" cy="155448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The battle against sexual desire</a:t>
            </a:r>
            <a:endParaRPr lang="en-US" sz="1300" dirty="0"/>
          </a:p>
        </p:txBody>
      </p:sp>
      <p:sp>
        <p:nvSpPr>
          <p:cNvPr id="9" name="Shape 7"/>
          <p:cNvSpPr/>
          <p:nvPr/>
        </p:nvSpPr>
        <p:spPr>
          <a:xfrm>
            <a:off x="3200400" y="1005840"/>
            <a:ext cx="2651760" cy="3566160"/>
          </a:xfrm>
          <a:prstGeom prst="rect">
            <a:avLst/>
          </a:prstGeom>
          <a:solidFill>
            <a:srgbClr val="3B4A6B"/>
          </a:solidFill>
          <a:ln w="12700">
            <a:solidFill>
              <a:srgbClr val="3B4A6B"/>
            </a:solidFill>
            <a:prstDash val="solid"/>
          </a:ln>
        </p:spPr>
        <p:txBody>
          <a:bodyPr/>
          <a:lstStyle/>
          <a:p>
            <a:endParaRPr lang="en-US"/>
          </a:p>
        </p:txBody>
      </p:sp>
      <p:sp>
        <p:nvSpPr>
          <p:cNvPr id="10" name="Text 8"/>
          <p:cNvSpPr/>
          <p:nvPr/>
        </p:nvSpPr>
        <p:spPr>
          <a:xfrm>
            <a:off x="3291840" y="1188720"/>
            <a:ext cx="2468880" cy="640080"/>
          </a:xfrm>
          <a:prstGeom prst="rect">
            <a:avLst/>
          </a:prstGeom>
          <a:noFill/>
          <a:ln/>
        </p:spPr>
        <p:txBody>
          <a:bodyPr wrap="square" rtlCol="0" anchor="ctr"/>
          <a:lstStyle/>
          <a:p>
            <a:pPr marL="0" indent="0" algn="ctr">
              <a:buNone/>
            </a:pPr>
            <a:r>
              <a:rPr lang="en-US" sz="2200" b="1" dirty="0">
                <a:solidFill>
                  <a:srgbClr val="D4A84B"/>
                </a:solidFill>
                <a:latin typeface="Georgia" pitchFamily="34" charset="0"/>
                <a:ea typeface="Georgia" pitchFamily="34" charset="-122"/>
                <a:cs typeface="Georgia" pitchFamily="34" charset="-120"/>
              </a:rPr>
              <a:t>Money</a:t>
            </a:r>
            <a:endParaRPr lang="en-US" sz="2200" dirty="0"/>
          </a:p>
        </p:txBody>
      </p:sp>
      <p:sp>
        <p:nvSpPr>
          <p:cNvPr id="11" name="Shape 9"/>
          <p:cNvSpPr/>
          <p:nvPr/>
        </p:nvSpPr>
        <p:spPr>
          <a:xfrm>
            <a:off x="3474720" y="1874520"/>
            <a:ext cx="2103120" cy="27432"/>
          </a:xfrm>
          <a:prstGeom prst="rect">
            <a:avLst/>
          </a:prstGeom>
          <a:solidFill>
            <a:srgbClr val="D4A84B"/>
          </a:solidFill>
          <a:ln w="12700">
            <a:solidFill>
              <a:srgbClr val="D4A84B"/>
            </a:solidFill>
            <a:prstDash val="solid"/>
          </a:ln>
        </p:spPr>
        <p:txBody>
          <a:bodyPr/>
          <a:lstStyle/>
          <a:p>
            <a:endParaRPr lang="en-US"/>
          </a:p>
        </p:txBody>
      </p:sp>
      <p:sp>
        <p:nvSpPr>
          <p:cNvPr id="12" name="Text 10"/>
          <p:cNvSpPr/>
          <p:nvPr/>
        </p:nvSpPr>
        <p:spPr>
          <a:xfrm>
            <a:off x="3291840" y="2011680"/>
            <a:ext cx="2468880" cy="502920"/>
          </a:xfrm>
          <a:prstGeom prst="rect">
            <a:avLst/>
          </a:prstGeom>
          <a:noFill/>
          <a:ln/>
        </p:spPr>
        <p:txBody>
          <a:bodyPr wrap="square" rtlCol="0" anchor="ctr"/>
          <a:lstStyle/>
          <a:p>
            <a:pPr marL="0" indent="0" algn="ctr">
              <a:buNone/>
            </a:pPr>
            <a:r>
              <a:rPr lang="en-US" sz="1200" i="1" dirty="0">
                <a:solidFill>
                  <a:srgbClr val="D4A84B"/>
                </a:solidFill>
                <a:latin typeface="Calibri" pitchFamily="34" charset="0"/>
                <a:ea typeface="Calibri" pitchFamily="34" charset="-122"/>
                <a:cs typeface="Calibri" pitchFamily="34" charset="-120"/>
              </a:rPr>
              <a:t>1 Timothy 6:9</a:t>
            </a:r>
            <a:endParaRPr lang="en-US" sz="1200" dirty="0"/>
          </a:p>
        </p:txBody>
      </p:sp>
      <p:sp>
        <p:nvSpPr>
          <p:cNvPr id="13" name="Text 11"/>
          <p:cNvSpPr/>
          <p:nvPr/>
        </p:nvSpPr>
        <p:spPr>
          <a:xfrm>
            <a:off x="3337560" y="2651760"/>
            <a:ext cx="2377440" cy="155448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The love of money </a:t>
            </a:r>
            <a:endParaRPr lang="en-US" sz="1300" dirty="0"/>
          </a:p>
        </p:txBody>
      </p:sp>
      <p:sp>
        <p:nvSpPr>
          <p:cNvPr id="14" name="Shape 12"/>
          <p:cNvSpPr/>
          <p:nvPr/>
        </p:nvSpPr>
        <p:spPr>
          <a:xfrm>
            <a:off x="6035040" y="1005840"/>
            <a:ext cx="2651760" cy="3566160"/>
          </a:xfrm>
          <a:prstGeom prst="rect">
            <a:avLst/>
          </a:prstGeom>
          <a:solidFill>
            <a:srgbClr val="2C4A3E"/>
          </a:solidFill>
          <a:ln w="12700">
            <a:solidFill>
              <a:srgbClr val="2C4A3E"/>
            </a:solidFill>
            <a:prstDash val="solid"/>
          </a:ln>
        </p:spPr>
        <p:txBody>
          <a:bodyPr/>
          <a:lstStyle/>
          <a:p>
            <a:endParaRPr lang="en-US" dirty="0"/>
          </a:p>
        </p:txBody>
      </p:sp>
      <p:sp>
        <p:nvSpPr>
          <p:cNvPr id="15" name="Text 13"/>
          <p:cNvSpPr/>
          <p:nvPr/>
        </p:nvSpPr>
        <p:spPr>
          <a:xfrm>
            <a:off x="6126480" y="1188720"/>
            <a:ext cx="2468880" cy="640080"/>
          </a:xfrm>
          <a:prstGeom prst="rect">
            <a:avLst/>
          </a:prstGeom>
          <a:noFill/>
          <a:ln/>
        </p:spPr>
        <p:txBody>
          <a:bodyPr wrap="square" rtlCol="0" anchor="ctr"/>
          <a:lstStyle/>
          <a:p>
            <a:pPr marL="0" indent="0" algn="ctr">
              <a:buNone/>
            </a:pPr>
            <a:r>
              <a:rPr lang="en-US" sz="2200" b="1" dirty="0">
                <a:solidFill>
                  <a:srgbClr val="D4A84B"/>
                </a:solidFill>
                <a:latin typeface="Georgia" pitchFamily="34" charset="0"/>
                <a:ea typeface="Georgia" pitchFamily="34" charset="-122"/>
                <a:cs typeface="Georgia" pitchFamily="34" charset="-120"/>
              </a:rPr>
              <a:t>Approval of Man</a:t>
            </a:r>
            <a:endParaRPr lang="en-US" sz="2200" dirty="0"/>
          </a:p>
        </p:txBody>
      </p:sp>
      <p:sp>
        <p:nvSpPr>
          <p:cNvPr id="16" name="Shape 14"/>
          <p:cNvSpPr/>
          <p:nvPr/>
        </p:nvSpPr>
        <p:spPr>
          <a:xfrm>
            <a:off x="6309360" y="1874520"/>
            <a:ext cx="2103120" cy="27432"/>
          </a:xfrm>
          <a:prstGeom prst="rect">
            <a:avLst/>
          </a:prstGeom>
          <a:solidFill>
            <a:srgbClr val="D4A84B"/>
          </a:solidFill>
          <a:ln w="12700">
            <a:solidFill>
              <a:srgbClr val="D4A84B"/>
            </a:solidFill>
            <a:prstDash val="solid"/>
          </a:ln>
        </p:spPr>
        <p:txBody>
          <a:bodyPr/>
          <a:lstStyle/>
          <a:p>
            <a:endParaRPr lang="en-US"/>
          </a:p>
        </p:txBody>
      </p:sp>
      <p:sp>
        <p:nvSpPr>
          <p:cNvPr id="17" name="Text 15"/>
          <p:cNvSpPr/>
          <p:nvPr/>
        </p:nvSpPr>
        <p:spPr>
          <a:xfrm>
            <a:off x="6126480" y="2011680"/>
            <a:ext cx="2468880" cy="502920"/>
          </a:xfrm>
          <a:prstGeom prst="rect">
            <a:avLst/>
          </a:prstGeom>
          <a:noFill/>
          <a:ln/>
        </p:spPr>
        <p:txBody>
          <a:bodyPr wrap="square" rtlCol="0" anchor="ctr"/>
          <a:lstStyle/>
          <a:p>
            <a:pPr marL="0" indent="0" algn="ctr">
              <a:buNone/>
            </a:pPr>
            <a:r>
              <a:rPr lang="en-US" sz="1200" i="1" dirty="0">
                <a:solidFill>
                  <a:srgbClr val="D4A84B"/>
                </a:solidFill>
                <a:latin typeface="Calibri" pitchFamily="34" charset="0"/>
                <a:ea typeface="Calibri" pitchFamily="34" charset="-122"/>
                <a:cs typeface="Calibri" pitchFamily="34" charset="-120"/>
              </a:rPr>
              <a:t>John 12:42–43</a:t>
            </a:r>
            <a:endParaRPr lang="en-US" sz="1200" dirty="0"/>
          </a:p>
          <a:p>
            <a:pPr marL="0" indent="0" algn="ctr">
              <a:buNone/>
            </a:pPr>
            <a:r>
              <a:rPr lang="en-US" sz="1200" i="1" dirty="0">
                <a:solidFill>
                  <a:srgbClr val="D4A84B"/>
                </a:solidFill>
                <a:latin typeface="Calibri" pitchFamily="34" charset="0"/>
                <a:ea typeface="Calibri" pitchFamily="34" charset="-122"/>
                <a:cs typeface="Calibri" pitchFamily="34" charset="-120"/>
              </a:rPr>
              <a:t>Galatians 1:10</a:t>
            </a:r>
            <a:endParaRPr lang="en-US" sz="1200" dirty="0"/>
          </a:p>
        </p:txBody>
      </p:sp>
      <p:sp>
        <p:nvSpPr>
          <p:cNvPr id="18" name="Text 16"/>
          <p:cNvSpPr/>
          <p:nvPr/>
        </p:nvSpPr>
        <p:spPr>
          <a:xfrm>
            <a:off x="6172200" y="2651760"/>
            <a:ext cx="2377440" cy="1554480"/>
          </a:xfrm>
          <a:prstGeom prst="rect">
            <a:avLst/>
          </a:prstGeom>
          <a:noFill/>
          <a:ln/>
        </p:spPr>
        <p:txBody>
          <a:bodyPr wrap="square" rtlCol="0" anchor="t"/>
          <a:lstStyle/>
          <a:p>
            <a:pPr marL="0" indent="0" algn="ctr">
              <a:buNone/>
            </a:pPr>
            <a:r>
              <a:rPr lang="en-US" sz="1300" dirty="0">
                <a:solidFill>
                  <a:srgbClr val="FFFFFF"/>
                </a:solidFill>
                <a:latin typeface="Calibri" pitchFamily="34" charset="0"/>
                <a:ea typeface="Calibri" pitchFamily="34" charset="-122"/>
                <a:cs typeface="Calibri" pitchFamily="34" charset="-120"/>
              </a:rPr>
              <a:t>Most overlooked of the three</a:t>
            </a:r>
            <a:endParaRPr lang="en-US" sz="1300" dirty="0"/>
          </a:p>
        </p:txBody>
      </p:sp>
      <p:sp>
        <p:nvSpPr>
          <p:cNvPr id="19" name="Shape 17"/>
          <p:cNvSpPr/>
          <p:nvPr/>
        </p:nvSpPr>
        <p:spPr>
          <a:xfrm>
            <a:off x="365760" y="4663440"/>
            <a:ext cx="8412480" cy="320040"/>
          </a:xfrm>
          <a:prstGeom prst="rect">
            <a:avLst/>
          </a:prstGeom>
          <a:solidFill>
            <a:srgbClr val="E8E0D0"/>
          </a:solidFill>
          <a:ln w="12700">
            <a:solidFill>
              <a:srgbClr val="D0C8B8"/>
            </a:solidFill>
            <a:prstDash val="solid"/>
          </a:ln>
        </p:spPr>
        <p:txBody>
          <a:bodyPr/>
          <a:lstStyle/>
          <a:p>
            <a:endParaRPr lang="en-US"/>
          </a:p>
        </p:txBody>
      </p:sp>
      <p:sp>
        <p:nvSpPr>
          <p:cNvPr id="20" name="Text 18"/>
          <p:cNvSpPr/>
          <p:nvPr/>
        </p:nvSpPr>
        <p:spPr>
          <a:xfrm>
            <a:off x="365760" y="4663440"/>
            <a:ext cx="8412480" cy="320040"/>
          </a:xfrm>
          <a:prstGeom prst="rect">
            <a:avLst/>
          </a:prstGeom>
          <a:noFill/>
          <a:ln/>
        </p:spPr>
        <p:txBody>
          <a:bodyPr wrap="square" rtlCol="0" anchor="ctr"/>
          <a:lstStyle/>
          <a:p>
            <a:pPr marL="0" indent="0" algn="ctr">
              <a:buNone/>
            </a:pP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III. King Saul: A Case Study — His Strong Start</a:t>
            </a:r>
            <a:endParaRPr lang="en-US" sz="2200" dirty="0"/>
          </a:p>
        </p:txBody>
      </p:sp>
      <p:sp>
        <p:nvSpPr>
          <p:cNvPr id="4" name="Text 2"/>
          <p:cNvSpPr/>
          <p:nvPr/>
        </p:nvSpPr>
        <p:spPr>
          <a:xfrm>
            <a:off x="365760" y="960120"/>
            <a:ext cx="5029200" cy="411480"/>
          </a:xfrm>
          <a:prstGeom prst="rect">
            <a:avLst/>
          </a:prstGeom>
          <a:noFill/>
          <a:ln/>
        </p:spPr>
        <p:txBody>
          <a:bodyPr wrap="square" rtlCol="0" anchor="ctr"/>
          <a:lstStyle/>
          <a:p>
            <a:pPr marL="0" indent="0">
              <a:buNone/>
            </a:pPr>
            <a:r>
              <a:rPr lang="en-US" sz="1600" b="1" dirty="0">
                <a:solidFill>
                  <a:srgbClr val="5B2333"/>
                </a:solidFill>
                <a:latin typeface="Georgia" pitchFamily="34" charset="0"/>
                <a:ea typeface="Georgia" pitchFamily="34" charset="-122"/>
                <a:cs typeface="Georgia" pitchFamily="34" charset="-120"/>
              </a:rPr>
              <a:t>Saul's Promising Beginning</a:t>
            </a:r>
            <a:endParaRPr lang="en-US" sz="1600" dirty="0"/>
          </a:p>
        </p:txBody>
      </p:sp>
      <p:sp>
        <p:nvSpPr>
          <p:cNvPr id="5" name="Text 3"/>
          <p:cNvSpPr/>
          <p:nvPr/>
        </p:nvSpPr>
        <p:spPr>
          <a:xfrm>
            <a:off x="365760" y="1417320"/>
            <a:ext cx="5029200" cy="2468880"/>
          </a:xfrm>
          <a:prstGeom prst="rect">
            <a:avLst/>
          </a:prstGeom>
          <a:noFill/>
          <a:ln/>
        </p:spPr>
        <p:txBody>
          <a:bodyPr wrap="square" rtlCol="0" anchor="t"/>
          <a:lstStyle/>
          <a:p>
            <a:pPr marL="342900" indent="-342900">
              <a:buSzPct val="100000"/>
              <a:buChar char="•"/>
            </a:pPr>
            <a:r>
              <a:rPr lang="en-US" sz="1400" dirty="0">
                <a:solidFill>
                  <a:srgbClr val="1A1A2E"/>
                </a:solidFill>
                <a:latin typeface="Calibri" pitchFamily="34" charset="0"/>
                <a:ea typeface="Calibri" pitchFamily="34" charset="-122"/>
                <a:cs typeface="Calibri" pitchFamily="34" charset="-120"/>
              </a:rPr>
              <a:t>Humility before calling (1 Sam 9:21)</a:t>
            </a:r>
            <a:endParaRPr lang="en-US" sz="1400" dirty="0"/>
          </a:p>
          <a:p>
            <a:pPr marL="342900" indent="-342900">
              <a:buSzPct val="100000"/>
              <a:buChar char="•"/>
            </a:pPr>
            <a:r>
              <a:rPr lang="en-US" sz="1400" dirty="0">
                <a:solidFill>
                  <a:srgbClr val="1A1A2E"/>
                </a:solidFill>
                <a:latin typeface="Calibri" pitchFamily="34" charset="0"/>
                <a:ea typeface="Calibri" pitchFamily="34" charset="-122"/>
                <a:cs typeface="Calibri" pitchFamily="34" charset="-120"/>
              </a:rPr>
              <a:t>God confirms Saul's kingship with 3 signs (1 Sam 10:1–9)</a:t>
            </a:r>
            <a:endParaRPr lang="en-US" sz="1400" dirty="0"/>
          </a:p>
          <a:p>
            <a:pPr marL="685800" lvl="1" indent="-342900">
              <a:buSzPct val="100000"/>
              <a:buChar char="•"/>
            </a:pPr>
            <a:r>
              <a:rPr lang="en-US" sz="1400" dirty="0">
                <a:solidFill>
                  <a:srgbClr val="1A1A2E"/>
                </a:solidFill>
                <a:latin typeface="Calibri" pitchFamily="34" charset="0"/>
                <a:cs typeface="Calibri" pitchFamily="34" charset="-120"/>
              </a:rPr>
              <a:t>Men near Rachel’s tomb</a:t>
            </a:r>
            <a:endParaRPr lang="en-US" sz="1400" dirty="0"/>
          </a:p>
          <a:p>
            <a:pPr marL="685800" lvl="1" indent="-342900">
              <a:buSzPct val="100000"/>
              <a:buChar char="•"/>
            </a:pPr>
            <a:r>
              <a:rPr lang="en-US" sz="1400" dirty="0">
                <a:solidFill>
                  <a:srgbClr val="1A1A2E"/>
                </a:solidFill>
                <a:latin typeface="Calibri" pitchFamily="34" charset="0"/>
                <a:ea typeface="Calibri" pitchFamily="34" charset="-122"/>
                <a:cs typeface="Calibri" pitchFamily="34" charset="-120"/>
              </a:rPr>
              <a:t>Bread Given</a:t>
            </a:r>
          </a:p>
          <a:p>
            <a:pPr marL="685800" lvl="1" indent="-342900">
              <a:buSzPct val="100000"/>
              <a:buChar char="•"/>
            </a:pPr>
            <a:r>
              <a:rPr lang="en-US" sz="1400" dirty="0">
                <a:solidFill>
                  <a:srgbClr val="1A1A2E"/>
                </a:solidFill>
                <a:latin typeface="Calibri" pitchFamily="34" charset="0"/>
                <a:ea typeface="Calibri" pitchFamily="34" charset="-122"/>
                <a:cs typeface="Calibri" pitchFamily="34" charset="-120"/>
              </a:rPr>
              <a:t>Prophesying with the Prophets</a:t>
            </a:r>
          </a:p>
          <a:p>
            <a:pPr marL="685800" lvl="1" indent="-342900">
              <a:buSzPct val="100000"/>
              <a:buChar char="•"/>
            </a:pPr>
            <a:endParaRPr lang="en-US" sz="1400" dirty="0"/>
          </a:p>
          <a:p>
            <a:pPr marL="342900" indent="-342900">
              <a:buSzPct val="100000"/>
              <a:buChar char="•"/>
            </a:pPr>
            <a:r>
              <a:rPr lang="en-US" sz="1400" dirty="0">
                <a:solidFill>
                  <a:srgbClr val="1A1A2E"/>
                </a:solidFill>
                <a:latin typeface="Calibri" pitchFamily="34" charset="0"/>
                <a:ea typeface="Calibri" pitchFamily="34" charset="-122"/>
                <a:cs typeface="Calibri" pitchFamily="34" charset="-120"/>
              </a:rPr>
              <a:t>Saul gives God credit for victory in his first battle. (1 Sam 11:13)</a:t>
            </a:r>
            <a:endParaRPr lang="en-US" sz="1400" dirty="0"/>
          </a:p>
        </p:txBody>
      </p:sp>
      <p:sp>
        <p:nvSpPr>
          <p:cNvPr id="6" name="Shape 4"/>
          <p:cNvSpPr/>
          <p:nvPr/>
        </p:nvSpPr>
        <p:spPr>
          <a:xfrm>
            <a:off x="5669280" y="960120"/>
            <a:ext cx="3200400" cy="3474720"/>
          </a:xfrm>
          <a:prstGeom prst="rect">
            <a:avLst/>
          </a:prstGeom>
          <a:solidFill>
            <a:srgbClr val="5B2333"/>
          </a:solidFill>
          <a:ln w="12700">
            <a:solidFill>
              <a:srgbClr val="5B2333"/>
            </a:solidFill>
            <a:prstDash val="solid"/>
          </a:ln>
        </p:spPr>
        <p:txBody>
          <a:bodyPr/>
          <a:lstStyle/>
          <a:p>
            <a:endParaRPr lang="en-US"/>
          </a:p>
        </p:txBody>
      </p:sp>
      <p:sp>
        <p:nvSpPr>
          <p:cNvPr id="7" name="Text 5"/>
          <p:cNvSpPr/>
          <p:nvPr/>
        </p:nvSpPr>
        <p:spPr>
          <a:xfrm>
            <a:off x="5669280" y="1097280"/>
            <a:ext cx="3200400" cy="411480"/>
          </a:xfrm>
          <a:prstGeom prst="rect">
            <a:avLst/>
          </a:prstGeom>
          <a:noFill/>
          <a:ln/>
        </p:spPr>
        <p:txBody>
          <a:bodyPr wrap="square" rtlCol="0" anchor="ctr"/>
          <a:lstStyle/>
          <a:p>
            <a:pPr marL="0" indent="0" algn="ctr">
              <a:buNone/>
            </a:pPr>
            <a:r>
              <a:rPr lang="en-US" sz="1500" b="1" dirty="0">
                <a:solidFill>
                  <a:srgbClr val="D4A84B"/>
                </a:solidFill>
                <a:latin typeface="Georgia" pitchFamily="34" charset="0"/>
                <a:ea typeface="Georgia" pitchFamily="34" charset="-122"/>
                <a:cs typeface="Georgia" pitchFamily="34" charset="-120"/>
              </a:rPr>
              <a:t>For Us Today</a:t>
            </a:r>
            <a:endParaRPr lang="en-US" sz="1500" dirty="0"/>
          </a:p>
        </p:txBody>
      </p:sp>
      <p:sp>
        <p:nvSpPr>
          <p:cNvPr id="8" name="Text 6"/>
          <p:cNvSpPr/>
          <p:nvPr/>
        </p:nvSpPr>
        <p:spPr>
          <a:xfrm>
            <a:off x="5806440" y="1600200"/>
            <a:ext cx="2926080" cy="2651760"/>
          </a:xfrm>
          <a:prstGeom prst="rect">
            <a:avLst/>
          </a:prstGeom>
          <a:noFill/>
          <a:ln/>
        </p:spPr>
        <p:txBody>
          <a:bodyPr wrap="square" rtlCol="0" anchor="t"/>
          <a:lstStyle/>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We too have been anointed by God for purpose.</a:t>
            </a:r>
            <a:endParaRPr lang="en-US" sz="1300" dirty="0"/>
          </a:p>
          <a:p>
            <a:pPr marL="0" indent="0">
              <a:buNone/>
            </a:pPr>
            <a:r>
              <a:rPr lang="en-US" sz="500" dirty="0">
                <a:solidFill>
                  <a:srgbClr val="FFFFFF"/>
                </a:solidFill>
                <a:latin typeface="Calibri" pitchFamily="34" charset="0"/>
                <a:ea typeface="Calibri" pitchFamily="34" charset="-122"/>
                <a:cs typeface="Calibri" pitchFamily="34" charset="-120"/>
              </a:rPr>
              <a:t> </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Our sign: The anointing of the Holy Spirit (2 Cor 1:21–22)</a:t>
            </a:r>
            <a:endParaRPr lang="en-US" sz="1300" dirty="0"/>
          </a:p>
          <a:p>
            <a:pPr marL="0" indent="0">
              <a:buNone/>
            </a:pPr>
            <a:r>
              <a:rPr lang="en-US" sz="500" dirty="0">
                <a:solidFill>
                  <a:srgbClr val="FFFFFF"/>
                </a:solidFill>
                <a:latin typeface="Calibri" pitchFamily="34" charset="0"/>
                <a:ea typeface="Calibri" pitchFamily="34" charset="-122"/>
                <a:cs typeface="Calibri" pitchFamily="34" charset="-120"/>
              </a:rPr>
              <a:t> </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Our call: Go and make disciples (Matt 28:19-20)</a:t>
            </a:r>
            <a:endParaRPr lang="en-US" sz="1300" dirty="0"/>
          </a:p>
        </p:txBody>
      </p:sp>
      <p:sp>
        <p:nvSpPr>
          <p:cNvPr id="9" name="Shape 7"/>
          <p:cNvSpPr/>
          <p:nvPr/>
        </p:nvSpPr>
        <p:spPr>
          <a:xfrm>
            <a:off x="365760" y="4526280"/>
            <a:ext cx="5120640" cy="457200"/>
          </a:xfrm>
          <a:prstGeom prst="rect">
            <a:avLst/>
          </a:prstGeom>
          <a:solidFill>
            <a:srgbClr val="EDE4D4"/>
          </a:solidFill>
          <a:ln w="12700">
            <a:solidFill>
              <a:srgbClr val="D8CCC0"/>
            </a:solidFill>
            <a:prstDash val="solid"/>
          </a:ln>
        </p:spPr>
        <p:txBody>
          <a:bodyPr/>
          <a:lstStyle/>
          <a:p>
            <a:endParaRPr lang="en-US"/>
          </a:p>
        </p:txBody>
      </p:sp>
      <p:sp>
        <p:nvSpPr>
          <p:cNvPr id="10" name="Text 8"/>
          <p:cNvSpPr/>
          <p:nvPr/>
        </p:nvSpPr>
        <p:spPr>
          <a:xfrm>
            <a:off x="365760" y="4526280"/>
            <a:ext cx="5120640" cy="457200"/>
          </a:xfrm>
          <a:prstGeom prst="rect">
            <a:avLst/>
          </a:prstGeom>
          <a:noFill/>
          <a:ln/>
        </p:spPr>
        <p:txBody>
          <a:bodyPr wrap="square" rtlCol="0" anchor="ctr"/>
          <a:lstStyle/>
          <a:p>
            <a:pPr marL="0" indent="0" algn="ctr">
              <a:buNone/>
            </a:pP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III. King Saul: Early Warning Signs</a:t>
            </a:r>
            <a:endParaRPr lang="en-US" sz="2200" dirty="0"/>
          </a:p>
        </p:txBody>
      </p:sp>
      <p:sp>
        <p:nvSpPr>
          <p:cNvPr id="4" name="Shape 2"/>
          <p:cNvSpPr/>
          <p:nvPr/>
        </p:nvSpPr>
        <p:spPr>
          <a:xfrm>
            <a:off x="365760" y="960120"/>
            <a:ext cx="8412480" cy="777240"/>
          </a:xfrm>
          <a:prstGeom prst="rect">
            <a:avLst/>
          </a:prstGeom>
          <a:solidFill>
            <a:srgbClr val="FFFFFF"/>
          </a:solidFill>
          <a:ln w="12700">
            <a:solidFill>
              <a:srgbClr val="D8CCC0"/>
            </a:solidFill>
            <a:prstDash val="solid"/>
          </a:ln>
        </p:spPr>
        <p:txBody>
          <a:bodyPr/>
          <a:lstStyle/>
          <a:p>
            <a:endParaRPr lang="en-US"/>
          </a:p>
        </p:txBody>
      </p:sp>
      <p:sp>
        <p:nvSpPr>
          <p:cNvPr id="5" name="Shape 3"/>
          <p:cNvSpPr/>
          <p:nvPr/>
        </p:nvSpPr>
        <p:spPr>
          <a:xfrm>
            <a:off x="365760" y="960120"/>
            <a:ext cx="73152" cy="777240"/>
          </a:xfrm>
          <a:prstGeom prst="rect">
            <a:avLst/>
          </a:prstGeom>
          <a:solidFill>
            <a:srgbClr val="5B2333"/>
          </a:solidFill>
          <a:ln w="12700">
            <a:solidFill>
              <a:srgbClr val="5B2333"/>
            </a:solidFill>
            <a:prstDash val="solid"/>
          </a:ln>
        </p:spPr>
        <p:txBody>
          <a:bodyPr/>
          <a:lstStyle/>
          <a:p>
            <a:endParaRPr lang="en-US"/>
          </a:p>
        </p:txBody>
      </p:sp>
      <p:sp>
        <p:nvSpPr>
          <p:cNvPr id="6" name="Text 4"/>
          <p:cNvSpPr/>
          <p:nvPr/>
        </p:nvSpPr>
        <p:spPr>
          <a:xfrm>
            <a:off x="548640" y="960120"/>
            <a:ext cx="1645920" cy="777240"/>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1 Sam 10:14–16</a:t>
            </a:r>
            <a:endParaRPr lang="en-US" sz="1200" dirty="0"/>
          </a:p>
        </p:txBody>
      </p:sp>
      <p:sp>
        <p:nvSpPr>
          <p:cNvPr id="7" name="Text 5"/>
          <p:cNvSpPr/>
          <p:nvPr/>
        </p:nvSpPr>
        <p:spPr>
          <a:xfrm>
            <a:off x="2194560" y="960120"/>
            <a:ext cx="6400800" cy="777240"/>
          </a:xfrm>
          <a:prstGeom prst="rect">
            <a:avLst/>
          </a:prstGeom>
          <a:noFill/>
          <a:ln/>
        </p:spPr>
        <p:txBody>
          <a:bodyPr wrap="square" rtlCol="0" anchor="ctr"/>
          <a:lstStyle/>
          <a:p>
            <a:pPr marL="0" indent="0">
              <a:buNone/>
            </a:pPr>
            <a:r>
              <a:rPr lang="en-US" sz="1400" dirty="0">
                <a:solidFill>
                  <a:srgbClr val="1A1A2E"/>
                </a:solidFill>
                <a:latin typeface="Calibri" pitchFamily="34" charset="0"/>
                <a:ea typeface="Calibri" pitchFamily="34" charset="-122"/>
                <a:cs typeface="Calibri" pitchFamily="34" charset="-120"/>
              </a:rPr>
              <a:t>Does not tell his uncle about being appointed king</a:t>
            </a:r>
            <a:endParaRPr lang="en-US" sz="1400" dirty="0"/>
          </a:p>
        </p:txBody>
      </p:sp>
      <p:sp>
        <p:nvSpPr>
          <p:cNvPr id="8" name="Shape 6"/>
          <p:cNvSpPr/>
          <p:nvPr/>
        </p:nvSpPr>
        <p:spPr>
          <a:xfrm>
            <a:off x="365760" y="1920240"/>
            <a:ext cx="8412480" cy="777240"/>
          </a:xfrm>
          <a:prstGeom prst="rect">
            <a:avLst/>
          </a:prstGeom>
          <a:solidFill>
            <a:srgbClr val="F0EAE0"/>
          </a:solidFill>
          <a:ln w="12700">
            <a:solidFill>
              <a:srgbClr val="D8CCC0"/>
            </a:solidFill>
            <a:prstDash val="solid"/>
          </a:ln>
        </p:spPr>
        <p:txBody>
          <a:bodyPr/>
          <a:lstStyle/>
          <a:p>
            <a:endParaRPr lang="en-US"/>
          </a:p>
        </p:txBody>
      </p:sp>
      <p:sp>
        <p:nvSpPr>
          <p:cNvPr id="9" name="Shape 7"/>
          <p:cNvSpPr/>
          <p:nvPr/>
        </p:nvSpPr>
        <p:spPr>
          <a:xfrm>
            <a:off x="365760" y="1920240"/>
            <a:ext cx="73152" cy="777240"/>
          </a:xfrm>
          <a:prstGeom prst="rect">
            <a:avLst/>
          </a:prstGeom>
          <a:solidFill>
            <a:srgbClr val="5B2333"/>
          </a:solidFill>
          <a:ln w="12700">
            <a:solidFill>
              <a:srgbClr val="5B2333"/>
            </a:solidFill>
            <a:prstDash val="solid"/>
          </a:ln>
        </p:spPr>
        <p:txBody>
          <a:bodyPr/>
          <a:lstStyle/>
          <a:p>
            <a:endParaRPr lang="en-US"/>
          </a:p>
        </p:txBody>
      </p:sp>
      <p:sp>
        <p:nvSpPr>
          <p:cNvPr id="10" name="Text 8"/>
          <p:cNvSpPr/>
          <p:nvPr/>
        </p:nvSpPr>
        <p:spPr>
          <a:xfrm>
            <a:off x="548640" y="1920240"/>
            <a:ext cx="1645920" cy="777240"/>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1 Sam 10:22</a:t>
            </a:r>
            <a:endParaRPr lang="en-US" sz="1200" dirty="0"/>
          </a:p>
        </p:txBody>
      </p:sp>
      <p:sp>
        <p:nvSpPr>
          <p:cNvPr id="11" name="Text 9"/>
          <p:cNvSpPr/>
          <p:nvPr/>
        </p:nvSpPr>
        <p:spPr>
          <a:xfrm>
            <a:off x="2194560" y="1920240"/>
            <a:ext cx="6400800" cy="777240"/>
          </a:xfrm>
          <a:prstGeom prst="rect">
            <a:avLst/>
          </a:prstGeom>
          <a:noFill/>
          <a:ln/>
        </p:spPr>
        <p:txBody>
          <a:bodyPr wrap="square" rtlCol="0" anchor="ctr"/>
          <a:lstStyle/>
          <a:p>
            <a:pPr marL="0" indent="0">
              <a:buNone/>
            </a:pPr>
            <a:r>
              <a:rPr lang="en-US" sz="1400" dirty="0">
                <a:solidFill>
                  <a:srgbClr val="1A1A2E"/>
                </a:solidFill>
                <a:latin typeface="Calibri" pitchFamily="34" charset="0"/>
                <a:ea typeface="Calibri" pitchFamily="34" charset="-122"/>
                <a:cs typeface="Calibri" pitchFamily="34" charset="-120"/>
              </a:rPr>
              <a:t>Hides among the baggage at his own coronation</a:t>
            </a:r>
            <a:endParaRPr lang="en-US" sz="1400" dirty="0"/>
          </a:p>
        </p:txBody>
      </p:sp>
      <p:sp>
        <p:nvSpPr>
          <p:cNvPr id="12" name="Shape 10"/>
          <p:cNvSpPr/>
          <p:nvPr/>
        </p:nvSpPr>
        <p:spPr>
          <a:xfrm>
            <a:off x="365760" y="2880360"/>
            <a:ext cx="8412480" cy="777240"/>
          </a:xfrm>
          <a:prstGeom prst="rect">
            <a:avLst/>
          </a:prstGeom>
          <a:solidFill>
            <a:srgbClr val="FFFFFF"/>
          </a:solidFill>
          <a:ln w="12700">
            <a:solidFill>
              <a:srgbClr val="D8CCC0"/>
            </a:solidFill>
            <a:prstDash val="solid"/>
          </a:ln>
        </p:spPr>
        <p:txBody>
          <a:bodyPr/>
          <a:lstStyle/>
          <a:p>
            <a:endParaRPr lang="en-US"/>
          </a:p>
        </p:txBody>
      </p:sp>
      <p:sp>
        <p:nvSpPr>
          <p:cNvPr id="13" name="Shape 11"/>
          <p:cNvSpPr/>
          <p:nvPr/>
        </p:nvSpPr>
        <p:spPr>
          <a:xfrm>
            <a:off x="365760" y="2880360"/>
            <a:ext cx="73152" cy="777240"/>
          </a:xfrm>
          <a:prstGeom prst="rect">
            <a:avLst/>
          </a:prstGeom>
          <a:solidFill>
            <a:srgbClr val="5B2333"/>
          </a:solidFill>
          <a:ln w="12700">
            <a:solidFill>
              <a:srgbClr val="5B2333"/>
            </a:solidFill>
            <a:prstDash val="solid"/>
          </a:ln>
        </p:spPr>
        <p:txBody>
          <a:bodyPr/>
          <a:lstStyle/>
          <a:p>
            <a:endParaRPr lang="en-US"/>
          </a:p>
        </p:txBody>
      </p:sp>
      <p:sp>
        <p:nvSpPr>
          <p:cNvPr id="14" name="Text 12"/>
          <p:cNvSpPr/>
          <p:nvPr/>
        </p:nvSpPr>
        <p:spPr>
          <a:xfrm>
            <a:off x="548640" y="2880360"/>
            <a:ext cx="1645920" cy="777240"/>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1 Sam 10:27</a:t>
            </a:r>
            <a:endParaRPr lang="en-US" sz="1200" dirty="0"/>
          </a:p>
        </p:txBody>
      </p:sp>
      <p:sp>
        <p:nvSpPr>
          <p:cNvPr id="15" name="Text 13"/>
          <p:cNvSpPr/>
          <p:nvPr/>
        </p:nvSpPr>
        <p:spPr>
          <a:xfrm>
            <a:off x="2194560" y="2880360"/>
            <a:ext cx="6400800" cy="777240"/>
          </a:xfrm>
          <a:prstGeom prst="rect">
            <a:avLst/>
          </a:prstGeom>
          <a:noFill/>
          <a:ln/>
        </p:spPr>
        <p:txBody>
          <a:bodyPr wrap="square" rtlCol="0" anchor="ctr"/>
          <a:lstStyle/>
          <a:p>
            <a:pPr marL="0" indent="0">
              <a:buNone/>
            </a:pPr>
            <a:r>
              <a:rPr lang="en-US" sz="1400" dirty="0">
                <a:solidFill>
                  <a:srgbClr val="1A1A2E"/>
                </a:solidFill>
                <a:latin typeface="Calibri" pitchFamily="34" charset="0"/>
                <a:ea typeface="Calibri" pitchFamily="34" charset="-122"/>
                <a:cs typeface="Calibri" pitchFamily="34" charset="-120"/>
              </a:rPr>
              <a:t>Does not confront those who question his anointing</a:t>
            </a:r>
            <a:endParaRPr lang="en-US" sz="1400" dirty="0"/>
          </a:p>
        </p:txBody>
      </p:sp>
      <p:sp>
        <p:nvSpPr>
          <p:cNvPr id="16" name="Shape 14"/>
          <p:cNvSpPr/>
          <p:nvPr/>
        </p:nvSpPr>
        <p:spPr>
          <a:xfrm>
            <a:off x="365760" y="3840480"/>
            <a:ext cx="8412480" cy="777240"/>
          </a:xfrm>
          <a:prstGeom prst="rect">
            <a:avLst/>
          </a:prstGeom>
          <a:solidFill>
            <a:srgbClr val="F0EAE0"/>
          </a:solidFill>
          <a:ln w="12700">
            <a:solidFill>
              <a:srgbClr val="D8CCC0"/>
            </a:solidFill>
            <a:prstDash val="solid"/>
          </a:ln>
        </p:spPr>
        <p:txBody>
          <a:bodyPr/>
          <a:lstStyle/>
          <a:p>
            <a:endParaRPr lang="en-US"/>
          </a:p>
        </p:txBody>
      </p:sp>
      <p:sp>
        <p:nvSpPr>
          <p:cNvPr id="17" name="Shape 15"/>
          <p:cNvSpPr/>
          <p:nvPr/>
        </p:nvSpPr>
        <p:spPr>
          <a:xfrm>
            <a:off x="365760" y="3840480"/>
            <a:ext cx="73152" cy="777240"/>
          </a:xfrm>
          <a:prstGeom prst="rect">
            <a:avLst/>
          </a:prstGeom>
          <a:solidFill>
            <a:srgbClr val="5B2333"/>
          </a:solidFill>
          <a:ln w="12700">
            <a:solidFill>
              <a:srgbClr val="5B2333"/>
            </a:solidFill>
            <a:prstDash val="solid"/>
          </a:ln>
        </p:spPr>
        <p:txBody>
          <a:bodyPr/>
          <a:lstStyle/>
          <a:p>
            <a:endParaRPr lang="en-US"/>
          </a:p>
        </p:txBody>
      </p:sp>
      <p:sp>
        <p:nvSpPr>
          <p:cNvPr id="18" name="Text 16"/>
          <p:cNvSpPr/>
          <p:nvPr/>
        </p:nvSpPr>
        <p:spPr>
          <a:xfrm>
            <a:off x="548640" y="3840480"/>
            <a:ext cx="1645920" cy="777240"/>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1 Sam 11:5</a:t>
            </a:r>
            <a:endParaRPr lang="en-US" sz="1200" dirty="0"/>
          </a:p>
        </p:txBody>
      </p:sp>
      <p:sp>
        <p:nvSpPr>
          <p:cNvPr id="19" name="Text 17"/>
          <p:cNvSpPr/>
          <p:nvPr/>
        </p:nvSpPr>
        <p:spPr>
          <a:xfrm>
            <a:off x="2194560" y="3840480"/>
            <a:ext cx="6400800" cy="777240"/>
          </a:xfrm>
          <a:prstGeom prst="rect">
            <a:avLst/>
          </a:prstGeom>
          <a:noFill/>
          <a:ln/>
        </p:spPr>
        <p:txBody>
          <a:bodyPr wrap="square" rtlCol="0" anchor="ctr"/>
          <a:lstStyle/>
          <a:p>
            <a:pPr marL="0" indent="0">
              <a:buNone/>
            </a:pPr>
            <a:r>
              <a:rPr lang="en-US" sz="1400" dirty="0">
                <a:solidFill>
                  <a:srgbClr val="1A1A2E"/>
                </a:solidFill>
                <a:latin typeface="Calibri" pitchFamily="34" charset="0"/>
                <a:ea typeface="Calibri" pitchFamily="34" charset="-122"/>
                <a:cs typeface="Calibri" pitchFamily="34" charset="-120"/>
              </a:rPr>
              <a:t>Living as if nothing has changed — not acting like a king</a:t>
            </a:r>
            <a:endParaRPr lang="en-US" sz="1400" dirty="0"/>
          </a:p>
        </p:txBody>
      </p:sp>
      <p:sp>
        <p:nvSpPr>
          <p:cNvPr id="20" name="Shape 18"/>
          <p:cNvSpPr/>
          <p:nvPr/>
        </p:nvSpPr>
        <p:spPr>
          <a:xfrm>
            <a:off x="365760" y="4663440"/>
            <a:ext cx="8412480" cy="347472"/>
          </a:xfrm>
          <a:prstGeom prst="rect">
            <a:avLst/>
          </a:prstGeom>
          <a:solidFill>
            <a:srgbClr val="5B2333"/>
          </a:solidFill>
          <a:ln w="12700">
            <a:solidFill>
              <a:srgbClr val="5B2333"/>
            </a:solidFill>
            <a:prstDash val="solid"/>
          </a:ln>
        </p:spPr>
        <p:txBody>
          <a:bodyPr/>
          <a:lstStyle/>
          <a:p>
            <a:endParaRPr lang="en-US"/>
          </a:p>
        </p:txBody>
      </p:sp>
      <p:sp>
        <p:nvSpPr>
          <p:cNvPr id="21" name="Text 19"/>
          <p:cNvSpPr/>
          <p:nvPr/>
        </p:nvSpPr>
        <p:spPr>
          <a:xfrm>
            <a:off x="365760" y="4663440"/>
            <a:ext cx="8412480" cy="347472"/>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What appears as humility may actually be fear of rejection.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2C1A2E"/>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5B2333"/>
          </a:solidFill>
          <a:ln w="12700">
            <a:solidFill>
              <a:srgbClr val="5B2333"/>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III. The Shift: From God's Glory to Self-Glory</a:t>
            </a:r>
            <a:endParaRPr lang="en-US" sz="2200" dirty="0"/>
          </a:p>
        </p:txBody>
      </p:sp>
      <p:sp>
        <p:nvSpPr>
          <p:cNvPr id="4" name="Shape 2"/>
          <p:cNvSpPr/>
          <p:nvPr/>
        </p:nvSpPr>
        <p:spPr>
          <a:xfrm>
            <a:off x="365760" y="914400"/>
            <a:ext cx="3931920" cy="2286000"/>
          </a:xfrm>
          <a:prstGeom prst="rect">
            <a:avLst/>
          </a:prstGeom>
          <a:solidFill>
            <a:srgbClr val="2C4A3E"/>
          </a:solidFill>
          <a:ln w="12700">
            <a:solidFill>
              <a:srgbClr val="2C4A3E"/>
            </a:solidFill>
            <a:prstDash val="solid"/>
          </a:ln>
        </p:spPr>
        <p:txBody>
          <a:bodyPr/>
          <a:lstStyle/>
          <a:p>
            <a:endParaRPr lang="en-US"/>
          </a:p>
        </p:txBody>
      </p:sp>
      <p:sp>
        <p:nvSpPr>
          <p:cNvPr id="5" name="Text 3"/>
          <p:cNvSpPr/>
          <p:nvPr/>
        </p:nvSpPr>
        <p:spPr>
          <a:xfrm>
            <a:off x="365760" y="1005840"/>
            <a:ext cx="3931920" cy="457200"/>
          </a:xfrm>
          <a:prstGeom prst="rect">
            <a:avLst/>
          </a:prstGeom>
          <a:noFill/>
          <a:ln/>
        </p:spPr>
        <p:txBody>
          <a:bodyPr wrap="square" rtlCol="0" anchor="ctr"/>
          <a:lstStyle/>
          <a:p>
            <a:pPr marL="0" indent="0" algn="ctr">
              <a:buNone/>
            </a:pPr>
            <a:r>
              <a:rPr lang="en-US" sz="1800" b="1" dirty="0">
                <a:solidFill>
                  <a:srgbClr val="D4A84B"/>
                </a:solidFill>
                <a:latin typeface="Georgia" pitchFamily="34" charset="0"/>
                <a:ea typeface="Georgia" pitchFamily="34" charset="-122"/>
                <a:cs typeface="Georgia" pitchFamily="34" charset="-120"/>
              </a:rPr>
              <a:t>Then</a:t>
            </a:r>
            <a:endParaRPr lang="en-US" sz="1800" dirty="0"/>
          </a:p>
        </p:txBody>
      </p:sp>
      <p:sp>
        <p:nvSpPr>
          <p:cNvPr id="6" name="Text 4"/>
          <p:cNvSpPr/>
          <p:nvPr/>
        </p:nvSpPr>
        <p:spPr>
          <a:xfrm>
            <a:off x="365760" y="1463040"/>
            <a:ext cx="3931920" cy="365760"/>
          </a:xfrm>
          <a:prstGeom prst="rect">
            <a:avLst/>
          </a:prstGeom>
          <a:noFill/>
          <a:ln/>
        </p:spPr>
        <p:txBody>
          <a:bodyPr wrap="square" rtlCol="0" anchor="ctr"/>
          <a:lstStyle/>
          <a:p>
            <a:pPr marL="0" indent="0" algn="ctr">
              <a:buNone/>
            </a:pPr>
            <a:r>
              <a:rPr lang="en-US" sz="1300" i="1" dirty="0">
                <a:solidFill>
                  <a:srgbClr val="D4A84B"/>
                </a:solidFill>
                <a:latin typeface="Georgia" pitchFamily="34" charset="0"/>
                <a:ea typeface="Georgia" pitchFamily="34" charset="-122"/>
                <a:cs typeface="Georgia" pitchFamily="34" charset="-120"/>
              </a:rPr>
              <a:t>1 Samuel 14:35</a:t>
            </a:r>
            <a:endParaRPr lang="en-US" sz="1300" dirty="0"/>
          </a:p>
        </p:txBody>
      </p:sp>
      <p:sp>
        <p:nvSpPr>
          <p:cNvPr id="7" name="Text 5"/>
          <p:cNvSpPr/>
          <p:nvPr/>
        </p:nvSpPr>
        <p:spPr>
          <a:xfrm>
            <a:off x="502920" y="1874520"/>
            <a:ext cx="3657600" cy="118872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Saul builds a monument to the LORD</a:t>
            </a:r>
            <a:endParaRPr lang="en-US" sz="1400" dirty="0"/>
          </a:p>
        </p:txBody>
      </p:sp>
      <p:sp>
        <p:nvSpPr>
          <p:cNvPr id="9" name="Text 7"/>
          <p:cNvSpPr/>
          <p:nvPr/>
        </p:nvSpPr>
        <p:spPr>
          <a:xfrm>
            <a:off x="4297680" y="1783080"/>
            <a:ext cx="548640" cy="457200"/>
          </a:xfrm>
          <a:prstGeom prst="rect">
            <a:avLst/>
          </a:prstGeom>
          <a:noFill/>
          <a:ln/>
        </p:spPr>
        <p:txBody>
          <a:bodyPr wrap="square" rtlCol="0" anchor="ctr"/>
          <a:lstStyle/>
          <a:p>
            <a:pPr marL="0" indent="0" algn="ctr">
              <a:buNone/>
            </a:pPr>
            <a:r>
              <a:rPr lang="en-US" sz="2400" dirty="0">
                <a:solidFill>
                  <a:srgbClr val="D4A84B"/>
                </a:solidFill>
              </a:rPr>
              <a:t>→</a:t>
            </a:r>
            <a:endParaRPr lang="en-US" sz="2400" dirty="0"/>
          </a:p>
        </p:txBody>
      </p:sp>
      <p:sp>
        <p:nvSpPr>
          <p:cNvPr id="10" name="Shape 8"/>
          <p:cNvSpPr/>
          <p:nvPr/>
        </p:nvSpPr>
        <p:spPr>
          <a:xfrm>
            <a:off x="4846320" y="914400"/>
            <a:ext cx="3931920" cy="2286000"/>
          </a:xfrm>
          <a:prstGeom prst="rect">
            <a:avLst/>
          </a:prstGeom>
          <a:solidFill>
            <a:srgbClr val="5B2333"/>
          </a:solidFill>
          <a:ln w="12700">
            <a:solidFill>
              <a:srgbClr val="5B2333"/>
            </a:solidFill>
            <a:prstDash val="solid"/>
          </a:ln>
        </p:spPr>
        <p:txBody>
          <a:bodyPr/>
          <a:lstStyle/>
          <a:p>
            <a:endParaRPr lang="en-US"/>
          </a:p>
        </p:txBody>
      </p:sp>
      <p:sp>
        <p:nvSpPr>
          <p:cNvPr id="11" name="Text 9"/>
          <p:cNvSpPr/>
          <p:nvPr/>
        </p:nvSpPr>
        <p:spPr>
          <a:xfrm>
            <a:off x="4846320" y="1005840"/>
            <a:ext cx="3931920" cy="457200"/>
          </a:xfrm>
          <a:prstGeom prst="rect">
            <a:avLst/>
          </a:prstGeom>
          <a:noFill/>
          <a:ln/>
        </p:spPr>
        <p:txBody>
          <a:bodyPr wrap="square" rtlCol="0" anchor="ctr"/>
          <a:lstStyle/>
          <a:p>
            <a:pPr marL="0" indent="0" algn="ctr">
              <a:buNone/>
            </a:pPr>
            <a:r>
              <a:rPr lang="en-US" sz="1800" b="1" dirty="0">
                <a:solidFill>
                  <a:srgbClr val="D4A84B"/>
                </a:solidFill>
                <a:latin typeface="Georgia" pitchFamily="34" charset="0"/>
                <a:ea typeface="Georgia" pitchFamily="34" charset="-122"/>
                <a:cs typeface="Georgia" pitchFamily="34" charset="-120"/>
              </a:rPr>
              <a:t>Now</a:t>
            </a:r>
            <a:endParaRPr lang="en-US" sz="1800" dirty="0"/>
          </a:p>
        </p:txBody>
      </p:sp>
      <p:sp>
        <p:nvSpPr>
          <p:cNvPr id="12" name="Text 10"/>
          <p:cNvSpPr/>
          <p:nvPr/>
        </p:nvSpPr>
        <p:spPr>
          <a:xfrm>
            <a:off x="4846320" y="1463040"/>
            <a:ext cx="3931920" cy="365760"/>
          </a:xfrm>
          <a:prstGeom prst="rect">
            <a:avLst/>
          </a:prstGeom>
          <a:noFill/>
          <a:ln/>
        </p:spPr>
        <p:txBody>
          <a:bodyPr wrap="square" rtlCol="0" anchor="ctr"/>
          <a:lstStyle/>
          <a:p>
            <a:pPr marL="0" indent="0" algn="ctr">
              <a:buNone/>
            </a:pPr>
            <a:r>
              <a:rPr lang="en-US" sz="1300" i="1" dirty="0">
                <a:solidFill>
                  <a:srgbClr val="D4A84B"/>
                </a:solidFill>
                <a:latin typeface="Georgia" pitchFamily="34" charset="0"/>
                <a:ea typeface="Georgia" pitchFamily="34" charset="-122"/>
                <a:cs typeface="Georgia" pitchFamily="34" charset="-120"/>
              </a:rPr>
              <a:t>1 Samuel 15:12</a:t>
            </a:r>
            <a:endParaRPr lang="en-US" sz="1300" dirty="0"/>
          </a:p>
        </p:txBody>
      </p:sp>
      <p:sp>
        <p:nvSpPr>
          <p:cNvPr id="13" name="Text 11"/>
          <p:cNvSpPr/>
          <p:nvPr/>
        </p:nvSpPr>
        <p:spPr>
          <a:xfrm>
            <a:off x="4983480" y="1874520"/>
            <a:ext cx="3657600" cy="118872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Saul builds a monument to HIMSELF</a:t>
            </a:r>
            <a:endParaRPr lang="en-US" sz="1400" dirty="0"/>
          </a:p>
          <a:p>
            <a:pPr marL="0" indent="0" algn="ctr">
              <a:buNone/>
            </a:pPr>
            <a:r>
              <a:rPr lang="en-US" sz="1400" dirty="0">
                <a:solidFill>
                  <a:srgbClr val="FFFFFF"/>
                </a:solidFill>
                <a:latin typeface="Calibri" pitchFamily="34" charset="0"/>
                <a:ea typeface="Calibri" pitchFamily="34" charset="-122"/>
                <a:cs typeface="Calibri" pitchFamily="34" charset="-120"/>
              </a:rPr>
              <a:t>(10-15 years later)</a:t>
            </a:r>
            <a:endParaRPr lang="en-US" sz="1400" dirty="0"/>
          </a:p>
        </p:txBody>
      </p:sp>
      <p:sp>
        <p:nvSpPr>
          <p:cNvPr id="14" name="Shape 12"/>
          <p:cNvSpPr/>
          <p:nvPr/>
        </p:nvSpPr>
        <p:spPr>
          <a:xfrm>
            <a:off x="365760" y="3383280"/>
            <a:ext cx="8412480" cy="1097280"/>
          </a:xfrm>
          <a:prstGeom prst="rect">
            <a:avLst/>
          </a:prstGeom>
          <a:solidFill>
            <a:srgbClr val="1A0F0F"/>
          </a:solidFill>
          <a:ln w="12700">
            <a:solidFill>
              <a:srgbClr val="D4A84B"/>
            </a:solidFill>
            <a:prstDash val="solid"/>
          </a:ln>
        </p:spPr>
        <p:txBody>
          <a:bodyPr/>
          <a:lstStyle/>
          <a:p>
            <a:endParaRPr lang="en-US"/>
          </a:p>
        </p:txBody>
      </p:sp>
      <p:sp>
        <p:nvSpPr>
          <p:cNvPr id="15" name="Text 13"/>
          <p:cNvSpPr/>
          <p:nvPr/>
        </p:nvSpPr>
        <p:spPr>
          <a:xfrm>
            <a:off x="548640" y="3429000"/>
            <a:ext cx="8046720" cy="548640"/>
          </a:xfrm>
          <a:prstGeom prst="rect">
            <a:avLst/>
          </a:prstGeom>
          <a:noFill/>
          <a:ln/>
        </p:spPr>
        <p:txBody>
          <a:bodyPr wrap="square" rtlCol="0" anchor="ctr"/>
          <a:lstStyle/>
          <a:p>
            <a:pPr marL="0" indent="0" algn="ctr">
              <a:buNone/>
            </a:pPr>
            <a:r>
              <a:rPr lang="en-US" sz="1700" i="1" dirty="0">
                <a:solidFill>
                  <a:srgbClr val="D4A84B"/>
                </a:solidFill>
                <a:latin typeface="Georgia" pitchFamily="34" charset="0"/>
                <a:ea typeface="Georgia" pitchFamily="34" charset="-122"/>
                <a:cs typeface="Georgia" pitchFamily="34" charset="-120"/>
              </a:rPr>
              <a:t>"I feared the people and listened to their voice."</a:t>
            </a:r>
            <a:endParaRPr lang="en-US" sz="1700" dirty="0"/>
          </a:p>
        </p:txBody>
      </p:sp>
      <p:sp>
        <p:nvSpPr>
          <p:cNvPr id="16" name="Text 14"/>
          <p:cNvSpPr/>
          <p:nvPr/>
        </p:nvSpPr>
        <p:spPr>
          <a:xfrm>
            <a:off x="548640" y="3931920"/>
            <a:ext cx="8046720" cy="365760"/>
          </a:xfrm>
          <a:prstGeom prst="rect">
            <a:avLst/>
          </a:prstGeom>
          <a:noFill/>
          <a:ln/>
        </p:spPr>
        <p:txBody>
          <a:bodyPr wrap="square" rtlCol="0" anchor="ctr"/>
          <a:lstStyle/>
          <a:p>
            <a:pPr marL="0" indent="0" algn="ctr">
              <a:buNone/>
            </a:pPr>
            <a:r>
              <a:rPr lang="en-US" sz="1300" i="1" dirty="0">
                <a:solidFill>
                  <a:srgbClr val="FFFFFF"/>
                </a:solidFill>
                <a:latin typeface="Calibri" pitchFamily="34" charset="0"/>
                <a:ea typeface="Calibri" pitchFamily="34" charset="-122"/>
                <a:cs typeface="Calibri" pitchFamily="34" charset="-120"/>
              </a:rPr>
              <a:t>— Saul's confession, 1 Samuel 15:24</a:t>
            </a:r>
            <a:endParaRPr lang="en-US" sz="1300" dirty="0"/>
          </a:p>
        </p:txBody>
      </p:sp>
      <p:sp>
        <p:nvSpPr>
          <p:cNvPr id="17" name="Text 15"/>
          <p:cNvSpPr/>
          <p:nvPr/>
        </p:nvSpPr>
        <p:spPr>
          <a:xfrm>
            <a:off x="365760" y="4663440"/>
            <a:ext cx="8412480" cy="347472"/>
          </a:xfrm>
          <a:prstGeom prst="rect">
            <a:avLst/>
          </a:prstGeom>
          <a:noFill/>
          <a:ln/>
        </p:spPr>
        <p:txBody>
          <a:bodyPr wrap="square" rtlCol="0" anchor="ctr"/>
          <a:lstStyle/>
          <a:p>
            <a:pPr marL="0" indent="0" algn="ctr">
              <a:buNone/>
            </a:pPr>
            <a:r>
              <a:rPr lang="en-US" sz="1200" i="1" dirty="0">
                <a:solidFill>
                  <a:srgbClr val="8B7355"/>
                </a:solidFill>
                <a:latin typeface="Calibri" pitchFamily="34" charset="0"/>
                <a:ea typeface="Calibri" pitchFamily="34" charset="-122"/>
                <a:cs typeface="Calibri" pitchFamily="34" charset="-120"/>
              </a:rPr>
              <a:t>\</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III. The Point of No Return</a:t>
            </a:r>
            <a:endParaRPr lang="en-US" sz="2200" dirty="0"/>
          </a:p>
        </p:txBody>
      </p:sp>
      <p:sp>
        <p:nvSpPr>
          <p:cNvPr id="4" name="Shape 2"/>
          <p:cNvSpPr/>
          <p:nvPr/>
        </p:nvSpPr>
        <p:spPr>
          <a:xfrm>
            <a:off x="365760" y="960120"/>
            <a:ext cx="8412480" cy="566928"/>
          </a:xfrm>
          <a:prstGeom prst="rect">
            <a:avLst/>
          </a:prstGeom>
          <a:solidFill>
            <a:srgbClr val="FFFFFF"/>
          </a:solidFill>
          <a:ln w="12700">
            <a:solidFill>
              <a:srgbClr val="D8CCC0"/>
            </a:solidFill>
            <a:prstDash val="solid"/>
          </a:ln>
        </p:spPr>
        <p:txBody>
          <a:bodyPr/>
          <a:lstStyle/>
          <a:p>
            <a:endParaRPr lang="en-US"/>
          </a:p>
        </p:txBody>
      </p:sp>
      <p:sp>
        <p:nvSpPr>
          <p:cNvPr id="5" name="Shape 3"/>
          <p:cNvSpPr/>
          <p:nvPr/>
        </p:nvSpPr>
        <p:spPr>
          <a:xfrm>
            <a:off x="365760" y="960120"/>
            <a:ext cx="64008" cy="566928"/>
          </a:xfrm>
          <a:prstGeom prst="rect">
            <a:avLst/>
          </a:prstGeom>
          <a:solidFill>
            <a:srgbClr val="C0392B"/>
          </a:solidFill>
          <a:ln w="12700">
            <a:solidFill>
              <a:srgbClr val="C0392B"/>
            </a:solidFill>
            <a:prstDash val="solid"/>
          </a:ln>
        </p:spPr>
        <p:txBody>
          <a:bodyPr/>
          <a:lstStyle/>
          <a:p>
            <a:endParaRPr lang="en-US"/>
          </a:p>
        </p:txBody>
      </p:sp>
      <p:sp>
        <p:nvSpPr>
          <p:cNvPr id="6" name="Text 4"/>
          <p:cNvSpPr/>
          <p:nvPr/>
        </p:nvSpPr>
        <p:spPr>
          <a:xfrm>
            <a:off x="548640" y="960120"/>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15:1-9</a:t>
            </a:r>
            <a:endParaRPr lang="en-US" sz="1100" dirty="0"/>
          </a:p>
        </p:txBody>
      </p:sp>
      <p:sp>
        <p:nvSpPr>
          <p:cNvPr id="7" name="Text 5"/>
          <p:cNvSpPr/>
          <p:nvPr/>
        </p:nvSpPr>
        <p:spPr>
          <a:xfrm>
            <a:off x="2103120" y="960120"/>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Saul disobeys God’s clear instruction.</a:t>
            </a:r>
            <a:endParaRPr lang="en-US" sz="1300" dirty="0"/>
          </a:p>
        </p:txBody>
      </p:sp>
      <p:sp>
        <p:nvSpPr>
          <p:cNvPr id="8" name="Shape 6"/>
          <p:cNvSpPr/>
          <p:nvPr/>
        </p:nvSpPr>
        <p:spPr>
          <a:xfrm>
            <a:off x="365760" y="1636776"/>
            <a:ext cx="8412480" cy="566928"/>
          </a:xfrm>
          <a:prstGeom prst="rect">
            <a:avLst/>
          </a:prstGeom>
          <a:solidFill>
            <a:srgbClr val="F0EAE0"/>
          </a:solidFill>
          <a:ln w="12700">
            <a:solidFill>
              <a:srgbClr val="D8CCC0"/>
            </a:solidFill>
            <a:prstDash val="solid"/>
          </a:ln>
        </p:spPr>
        <p:txBody>
          <a:bodyPr/>
          <a:lstStyle/>
          <a:p>
            <a:endParaRPr lang="en-US"/>
          </a:p>
        </p:txBody>
      </p:sp>
      <p:sp>
        <p:nvSpPr>
          <p:cNvPr id="9" name="Shape 7"/>
          <p:cNvSpPr/>
          <p:nvPr/>
        </p:nvSpPr>
        <p:spPr>
          <a:xfrm>
            <a:off x="365760" y="1636776"/>
            <a:ext cx="64008" cy="566928"/>
          </a:xfrm>
          <a:prstGeom prst="rect">
            <a:avLst/>
          </a:prstGeom>
          <a:solidFill>
            <a:srgbClr val="C0392B"/>
          </a:solidFill>
          <a:ln w="12700">
            <a:solidFill>
              <a:srgbClr val="C0392B"/>
            </a:solidFill>
            <a:prstDash val="solid"/>
          </a:ln>
        </p:spPr>
        <p:txBody>
          <a:bodyPr/>
          <a:lstStyle/>
          <a:p>
            <a:endParaRPr lang="en-US"/>
          </a:p>
        </p:txBody>
      </p:sp>
      <p:sp>
        <p:nvSpPr>
          <p:cNvPr id="10" name="Text 8"/>
          <p:cNvSpPr/>
          <p:nvPr/>
        </p:nvSpPr>
        <p:spPr>
          <a:xfrm>
            <a:off x="548640" y="1636776"/>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15:10-13</a:t>
            </a:r>
            <a:endParaRPr lang="en-US" sz="1100" dirty="0"/>
          </a:p>
        </p:txBody>
      </p:sp>
      <p:sp>
        <p:nvSpPr>
          <p:cNvPr id="11" name="Text 9"/>
          <p:cNvSpPr/>
          <p:nvPr/>
        </p:nvSpPr>
        <p:spPr>
          <a:xfrm>
            <a:off x="2103120" y="1636776"/>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God rejects Saul as king of Israel.  Saul thinks all is well.</a:t>
            </a:r>
            <a:endParaRPr lang="en-US" sz="1300" dirty="0"/>
          </a:p>
        </p:txBody>
      </p:sp>
      <p:sp>
        <p:nvSpPr>
          <p:cNvPr id="12" name="Shape 10"/>
          <p:cNvSpPr/>
          <p:nvPr/>
        </p:nvSpPr>
        <p:spPr>
          <a:xfrm>
            <a:off x="365760" y="2313432"/>
            <a:ext cx="8412480" cy="566928"/>
          </a:xfrm>
          <a:prstGeom prst="rect">
            <a:avLst/>
          </a:prstGeom>
          <a:solidFill>
            <a:srgbClr val="FFFFFF"/>
          </a:solidFill>
          <a:ln w="12700">
            <a:solidFill>
              <a:srgbClr val="D8CCC0"/>
            </a:solidFill>
            <a:prstDash val="solid"/>
          </a:ln>
        </p:spPr>
        <p:txBody>
          <a:bodyPr/>
          <a:lstStyle/>
          <a:p>
            <a:endParaRPr lang="en-US"/>
          </a:p>
        </p:txBody>
      </p:sp>
      <p:sp>
        <p:nvSpPr>
          <p:cNvPr id="13" name="Shape 11"/>
          <p:cNvSpPr/>
          <p:nvPr/>
        </p:nvSpPr>
        <p:spPr>
          <a:xfrm>
            <a:off x="365760" y="2313432"/>
            <a:ext cx="64008" cy="566928"/>
          </a:xfrm>
          <a:prstGeom prst="rect">
            <a:avLst/>
          </a:prstGeom>
          <a:solidFill>
            <a:srgbClr val="C0392B"/>
          </a:solidFill>
          <a:ln w="12700">
            <a:solidFill>
              <a:srgbClr val="C0392B"/>
            </a:solidFill>
            <a:prstDash val="solid"/>
          </a:ln>
        </p:spPr>
        <p:txBody>
          <a:bodyPr/>
          <a:lstStyle/>
          <a:p>
            <a:endParaRPr lang="en-US"/>
          </a:p>
        </p:txBody>
      </p:sp>
      <p:sp>
        <p:nvSpPr>
          <p:cNvPr id="14" name="Text 12"/>
          <p:cNvSpPr/>
          <p:nvPr/>
        </p:nvSpPr>
        <p:spPr>
          <a:xfrm>
            <a:off x="548640" y="2313432"/>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15:14-24</a:t>
            </a:r>
            <a:endParaRPr lang="en-US" sz="1100" dirty="0"/>
          </a:p>
        </p:txBody>
      </p:sp>
      <p:sp>
        <p:nvSpPr>
          <p:cNvPr id="15" name="Text 13"/>
          <p:cNvSpPr/>
          <p:nvPr/>
        </p:nvSpPr>
        <p:spPr>
          <a:xfrm>
            <a:off x="2103120" y="2313432"/>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Saul confesses: “I feared the people”. </a:t>
            </a:r>
            <a:endParaRPr lang="en-US" sz="1300" dirty="0"/>
          </a:p>
        </p:txBody>
      </p:sp>
      <p:sp>
        <p:nvSpPr>
          <p:cNvPr id="16" name="Shape 14"/>
          <p:cNvSpPr/>
          <p:nvPr/>
        </p:nvSpPr>
        <p:spPr>
          <a:xfrm>
            <a:off x="365760" y="2990088"/>
            <a:ext cx="8412480" cy="566928"/>
          </a:xfrm>
          <a:prstGeom prst="rect">
            <a:avLst/>
          </a:prstGeom>
          <a:solidFill>
            <a:srgbClr val="F0EAE0"/>
          </a:solidFill>
          <a:ln w="12700">
            <a:solidFill>
              <a:srgbClr val="D8CCC0"/>
            </a:solidFill>
            <a:prstDash val="solid"/>
          </a:ln>
        </p:spPr>
        <p:txBody>
          <a:bodyPr/>
          <a:lstStyle/>
          <a:p>
            <a:endParaRPr lang="en-US"/>
          </a:p>
        </p:txBody>
      </p:sp>
      <p:sp>
        <p:nvSpPr>
          <p:cNvPr id="17" name="Shape 15"/>
          <p:cNvSpPr/>
          <p:nvPr/>
        </p:nvSpPr>
        <p:spPr>
          <a:xfrm>
            <a:off x="365760" y="2990088"/>
            <a:ext cx="64008" cy="566928"/>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548640" y="2990088"/>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15:25-29</a:t>
            </a:r>
            <a:endParaRPr lang="en-US" sz="1100" dirty="0"/>
          </a:p>
        </p:txBody>
      </p:sp>
      <p:sp>
        <p:nvSpPr>
          <p:cNvPr id="19" name="Text 17"/>
          <p:cNvSpPr/>
          <p:nvPr/>
        </p:nvSpPr>
        <p:spPr>
          <a:xfrm>
            <a:off x="2103120" y="2990088"/>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Saul tries to change Samuel’s mind – but it is God, not Samuel, who decided.</a:t>
            </a:r>
            <a:endParaRPr lang="en-US" sz="1300" dirty="0"/>
          </a:p>
        </p:txBody>
      </p:sp>
      <p:sp>
        <p:nvSpPr>
          <p:cNvPr id="21" name="Shape 19"/>
          <p:cNvSpPr/>
          <p:nvPr/>
        </p:nvSpPr>
        <p:spPr>
          <a:xfrm>
            <a:off x="365760" y="3666744"/>
            <a:ext cx="64008" cy="566928"/>
          </a:xfrm>
          <a:prstGeom prst="rect">
            <a:avLst/>
          </a:prstGeom>
          <a:solidFill>
            <a:srgbClr val="C0392B"/>
          </a:solidFill>
          <a:ln w="12700">
            <a:solidFill>
              <a:srgbClr val="C0392B"/>
            </a:solidFill>
            <a:prstDash val="solid"/>
          </a:ln>
        </p:spPr>
        <p:txBody>
          <a:bodyPr/>
          <a:lstStyle/>
          <a:p>
            <a:endParaRPr lang="en-US"/>
          </a:p>
        </p:txBody>
      </p:sp>
      <p:sp>
        <p:nvSpPr>
          <p:cNvPr id="22" name="Text 20"/>
          <p:cNvSpPr/>
          <p:nvPr/>
        </p:nvSpPr>
        <p:spPr>
          <a:xfrm>
            <a:off x="548640" y="3666744"/>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15:30-31</a:t>
            </a:r>
            <a:endParaRPr lang="en-US" sz="1100" dirty="0"/>
          </a:p>
        </p:txBody>
      </p:sp>
      <p:sp>
        <p:nvSpPr>
          <p:cNvPr id="23" name="Text 21"/>
          <p:cNvSpPr/>
          <p:nvPr/>
        </p:nvSpPr>
        <p:spPr>
          <a:xfrm>
            <a:off x="2103120" y="3666744"/>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Even now, Saul asks Samuel to appear with him – to look good to the people.</a:t>
            </a:r>
            <a:endParaRPr lang="en-US" sz="1300" dirty="0"/>
          </a:p>
        </p:txBody>
      </p:sp>
      <p:sp>
        <p:nvSpPr>
          <p:cNvPr id="24" name="Shape 22"/>
          <p:cNvSpPr/>
          <p:nvPr/>
        </p:nvSpPr>
        <p:spPr>
          <a:xfrm>
            <a:off x="365760" y="4343400"/>
            <a:ext cx="8412480" cy="566928"/>
          </a:xfrm>
          <a:prstGeom prst="rect">
            <a:avLst/>
          </a:prstGeom>
          <a:solidFill>
            <a:srgbClr val="F0EAE0"/>
          </a:solidFill>
          <a:ln w="12700">
            <a:solidFill>
              <a:srgbClr val="D8CCC0"/>
            </a:solidFill>
            <a:prstDash val="solid"/>
          </a:ln>
        </p:spPr>
        <p:txBody>
          <a:bodyPr/>
          <a:lstStyle/>
          <a:p>
            <a:endParaRPr lang="en-US"/>
          </a:p>
        </p:txBody>
      </p:sp>
      <p:sp>
        <p:nvSpPr>
          <p:cNvPr id="25" name="Shape 23"/>
          <p:cNvSpPr/>
          <p:nvPr/>
        </p:nvSpPr>
        <p:spPr>
          <a:xfrm>
            <a:off x="365760" y="4343400"/>
            <a:ext cx="64008" cy="566928"/>
          </a:xfrm>
          <a:prstGeom prst="rect">
            <a:avLst/>
          </a:prstGeom>
          <a:solidFill>
            <a:srgbClr val="C0392B"/>
          </a:solidFill>
          <a:ln w="12700">
            <a:solidFill>
              <a:srgbClr val="C0392B"/>
            </a:solidFill>
            <a:prstDash val="solid"/>
          </a:ln>
        </p:spPr>
        <p:txBody>
          <a:bodyPr/>
          <a:lstStyle/>
          <a:p>
            <a:endParaRPr lang="en-US"/>
          </a:p>
        </p:txBody>
      </p:sp>
      <p:sp>
        <p:nvSpPr>
          <p:cNvPr id="26" name="Text 24"/>
          <p:cNvSpPr/>
          <p:nvPr/>
        </p:nvSpPr>
        <p:spPr>
          <a:xfrm>
            <a:off x="548640" y="4343400"/>
            <a:ext cx="1508760" cy="566928"/>
          </a:xfrm>
          <a:prstGeom prst="rect">
            <a:avLst/>
          </a:prstGeom>
          <a:noFill/>
          <a:ln/>
        </p:spPr>
        <p:txBody>
          <a:bodyPr wrap="square" rtlCol="0" anchor="ctr"/>
          <a:lstStyle/>
          <a:p>
            <a:pPr marL="0" indent="0">
              <a:buNone/>
            </a:pPr>
            <a:r>
              <a:rPr lang="en-US" sz="1100" b="1" i="1" dirty="0">
                <a:solidFill>
                  <a:srgbClr val="5B2333"/>
                </a:solidFill>
                <a:latin typeface="Georgia" pitchFamily="34" charset="0"/>
                <a:ea typeface="Georgia" pitchFamily="34" charset="-122"/>
                <a:cs typeface="Georgia" pitchFamily="34" charset="-120"/>
              </a:rPr>
              <a:t>1 Sam 15:32-35</a:t>
            </a:r>
            <a:endParaRPr lang="en-US" sz="1100" dirty="0"/>
          </a:p>
        </p:txBody>
      </p:sp>
      <p:sp>
        <p:nvSpPr>
          <p:cNvPr id="27" name="Text 25"/>
          <p:cNvSpPr/>
          <p:nvPr/>
        </p:nvSpPr>
        <p:spPr>
          <a:xfrm>
            <a:off x="2103120" y="4343400"/>
            <a:ext cx="6492240" cy="566928"/>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Samuel finishes the job God called Saul to do.</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IV. Other Key Scriptures</a:t>
            </a:r>
            <a:endParaRPr lang="en-US" sz="2200" dirty="0"/>
          </a:p>
        </p:txBody>
      </p:sp>
      <p:sp>
        <p:nvSpPr>
          <p:cNvPr id="4" name="Shape 2"/>
          <p:cNvSpPr/>
          <p:nvPr/>
        </p:nvSpPr>
        <p:spPr>
          <a:xfrm>
            <a:off x="365760" y="914400"/>
            <a:ext cx="8412480" cy="694944"/>
          </a:xfrm>
          <a:prstGeom prst="rect">
            <a:avLst/>
          </a:prstGeom>
          <a:solidFill>
            <a:srgbClr val="FFFFFF"/>
          </a:solidFill>
          <a:ln w="12700">
            <a:solidFill>
              <a:srgbClr val="D0C4B4"/>
            </a:solidFill>
            <a:prstDash val="solid"/>
          </a:ln>
        </p:spPr>
        <p:txBody>
          <a:bodyPr/>
          <a:lstStyle/>
          <a:p>
            <a:endParaRPr lang="en-US"/>
          </a:p>
        </p:txBody>
      </p:sp>
      <p:sp>
        <p:nvSpPr>
          <p:cNvPr id="5" name="Shape 3"/>
          <p:cNvSpPr/>
          <p:nvPr/>
        </p:nvSpPr>
        <p:spPr>
          <a:xfrm>
            <a:off x="365760" y="914400"/>
            <a:ext cx="64008" cy="694944"/>
          </a:xfrm>
          <a:prstGeom prst="rect">
            <a:avLst/>
          </a:prstGeom>
          <a:solidFill>
            <a:srgbClr val="D4A84B"/>
          </a:solidFill>
          <a:ln w="12700">
            <a:solidFill>
              <a:srgbClr val="D4A84B"/>
            </a:solidFill>
            <a:prstDash val="solid"/>
          </a:ln>
        </p:spPr>
        <p:txBody>
          <a:bodyPr/>
          <a:lstStyle/>
          <a:p>
            <a:endParaRPr lang="en-US"/>
          </a:p>
        </p:txBody>
      </p:sp>
      <p:sp>
        <p:nvSpPr>
          <p:cNvPr id="6" name="Text 4"/>
          <p:cNvSpPr/>
          <p:nvPr/>
        </p:nvSpPr>
        <p:spPr>
          <a:xfrm>
            <a:off x="548640" y="950976"/>
            <a:ext cx="1828800" cy="621792"/>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John 12:42–43</a:t>
            </a:r>
            <a:endParaRPr lang="en-US" sz="1200" dirty="0"/>
          </a:p>
        </p:txBody>
      </p:sp>
      <p:sp>
        <p:nvSpPr>
          <p:cNvPr id="7" name="Text 5"/>
          <p:cNvSpPr/>
          <p:nvPr/>
        </p:nvSpPr>
        <p:spPr>
          <a:xfrm>
            <a:off x="2423160" y="950976"/>
            <a:ext cx="6217920" cy="621792"/>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Leaders believed but feared rejection — they saw the cost of speaking out as too high. The real cost is not speaking out, realized only in eternity.</a:t>
            </a:r>
            <a:endParaRPr lang="en-US" sz="1300" dirty="0"/>
          </a:p>
        </p:txBody>
      </p:sp>
      <p:sp>
        <p:nvSpPr>
          <p:cNvPr id="8" name="Shape 6"/>
          <p:cNvSpPr/>
          <p:nvPr/>
        </p:nvSpPr>
        <p:spPr>
          <a:xfrm>
            <a:off x="365760" y="1737360"/>
            <a:ext cx="8412480" cy="694944"/>
          </a:xfrm>
          <a:prstGeom prst="rect">
            <a:avLst/>
          </a:prstGeom>
          <a:solidFill>
            <a:srgbClr val="EDE4D8"/>
          </a:solidFill>
          <a:ln w="12700">
            <a:solidFill>
              <a:srgbClr val="D0C4B4"/>
            </a:solidFill>
            <a:prstDash val="solid"/>
          </a:ln>
        </p:spPr>
        <p:txBody>
          <a:bodyPr/>
          <a:lstStyle/>
          <a:p>
            <a:endParaRPr lang="en-US"/>
          </a:p>
        </p:txBody>
      </p:sp>
      <p:sp>
        <p:nvSpPr>
          <p:cNvPr id="9" name="Shape 7"/>
          <p:cNvSpPr/>
          <p:nvPr/>
        </p:nvSpPr>
        <p:spPr>
          <a:xfrm>
            <a:off x="365760" y="1737360"/>
            <a:ext cx="64008" cy="694944"/>
          </a:xfrm>
          <a:prstGeom prst="rect">
            <a:avLst/>
          </a:prstGeom>
          <a:solidFill>
            <a:srgbClr val="D4A84B"/>
          </a:solidFill>
          <a:ln w="12700">
            <a:solidFill>
              <a:srgbClr val="D4A84B"/>
            </a:solidFill>
            <a:prstDash val="solid"/>
          </a:ln>
        </p:spPr>
        <p:txBody>
          <a:bodyPr/>
          <a:lstStyle/>
          <a:p>
            <a:endParaRPr lang="en-US"/>
          </a:p>
        </p:txBody>
      </p:sp>
      <p:sp>
        <p:nvSpPr>
          <p:cNvPr id="10" name="Text 8"/>
          <p:cNvSpPr/>
          <p:nvPr/>
        </p:nvSpPr>
        <p:spPr>
          <a:xfrm>
            <a:off x="548640" y="1773936"/>
            <a:ext cx="1828800" cy="621792"/>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Galatians 1:10</a:t>
            </a:r>
            <a:endParaRPr lang="en-US" sz="1200" dirty="0"/>
          </a:p>
        </p:txBody>
      </p:sp>
      <p:sp>
        <p:nvSpPr>
          <p:cNvPr id="11" name="Text 9"/>
          <p:cNvSpPr/>
          <p:nvPr/>
        </p:nvSpPr>
        <p:spPr>
          <a:xfrm>
            <a:off x="2423160" y="1773936"/>
            <a:ext cx="6217920" cy="621792"/>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Striving to please men makes one a servant of men rather than Christ.</a:t>
            </a:r>
            <a:endParaRPr lang="en-US" sz="1300" dirty="0"/>
          </a:p>
        </p:txBody>
      </p:sp>
      <p:sp>
        <p:nvSpPr>
          <p:cNvPr id="12" name="Shape 10"/>
          <p:cNvSpPr/>
          <p:nvPr/>
        </p:nvSpPr>
        <p:spPr>
          <a:xfrm>
            <a:off x="365760" y="2560320"/>
            <a:ext cx="8412480" cy="694944"/>
          </a:xfrm>
          <a:prstGeom prst="rect">
            <a:avLst/>
          </a:prstGeom>
          <a:solidFill>
            <a:srgbClr val="FFFFFF"/>
          </a:solidFill>
          <a:ln w="12700">
            <a:solidFill>
              <a:srgbClr val="D0C4B4"/>
            </a:solidFill>
            <a:prstDash val="solid"/>
          </a:ln>
        </p:spPr>
        <p:txBody>
          <a:bodyPr/>
          <a:lstStyle/>
          <a:p>
            <a:endParaRPr lang="en-US"/>
          </a:p>
        </p:txBody>
      </p:sp>
      <p:sp>
        <p:nvSpPr>
          <p:cNvPr id="13" name="Shape 11"/>
          <p:cNvSpPr/>
          <p:nvPr/>
        </p:nvSpPr>
        <p:spPr>
          <a:xfrm>
            <a:off x="365760" y="2560320"/>
            <a:ext cx="64008" cy="694944"/>
          </a:xfrm>
          <a:prstGeom prst="rect">
            <a:avLst/>
          </a:prstGeom>
          <a:solidFill>
            <a:srgbClr val="D4A84B"/>
          </a:solidFill>
          <a:ln w="12700">
            <a:solidFill>
              <a:srgbClr val="D4A84B"/>
            </a:solidFill>
            <a:prstDash val="solid"/>
          </a:ln>
        </p:spPr>
        <p:txBody>
          <a:bodyPr/>
          <a:lstStyle/>
          <a:p>
            <a:endParaRPr lang="en-US"/>
          </a:p>
        </p:txBody>
      </p:sp>
      <p:sp>
        <p:nvSpPr>
          <p:cNvPr id="14" name="Text 12"/>
          <p:cNvSpPr/>
          <p:nvPr/>
        </p:nvSpPr>
        <p:spPr>
          <a:xfrm>
            <a:off x="548640" y="2596896"/>
            <a:ext cx="1828800" cy="621792"/>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Luke 16:15</a:t>
            </a:r>
            <a:endParaRPr lang="en-US" sz="1200" dirty="0"/>
          </a:p>
        </p:txBody>
      </p:sp>
      <p:sp>
        <p:nvSpPr>
          <p:cNvPr id="15" name="Text 13"/>
          <p:cNvSpPr/>
          <p:nvPr/>
        </p:nvSpPr>
        <p:spPr>
          <a:xfrm>
            <a:off x="2423160" y="2596896"/>
            <a:ext cx="6217920" cy="621792"/>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What is highly esteemed among men is usually detestable to God.</a:t>
            </a:r>
            <a:endParaRPr lang="en-US" sz="1300" dirty="0"/>
          </a:p>
        </p:txBody>
      </p:sp>
      <p:sp>
        <p:nvSpPr>
          <p:cNvPr id="16" name="Shape 14"/>
          <p:cNvSpPr/>
          <p:nvPr/>
        </p:nvSpPr>
        <p:spPr>
          <a:xfrm>
            <a:off x="365760" y="3383280"/>
            <a:ext cx="8412480" cy="694944"/>
          </a:xfrm>
          <a:prstGeom prst="rect">
            <a:avLst/>
          </a:prstGeom>
          <a:solidFill>
            <a:srgbClr val="EDE4D8"/>
          </a:solidFill>
          <a:ln w="12700">
            <a:solidFill>
              <a:srgbClr val="D0C4B4"/>
            </a:solidFill>
            <a:prstDash val="solid"/>
          </a:ln>
        </p:spPr>
        <p:txBody>
          <a:bodyPr/>
          <a:lstStyle/>
          <a:p>
            <a:endParaRPr lang="en-US"/>
          </a:p>
        </p:txBody>
      </p:sp>
      <p:sp>
        <p:nvSpPr>
          <p:cNvPr id="17" name="Shape 15"/>
          <p:cNvSpPr/>
          <p:nvPr/>
        </p:nvSpPr>
        <p:spPr>
          <a:xfrm>
            <a:off x="365760" y="3383280"/>
            <a:ext cx="64008" cy="694944"/>
          </a:xfrm>
          <a:prstGeom prst="rect">
            <a:avLst/>
          </a:prstGeom>
          <a:solidFill>
            <a:srgbClr val="D4A84B"/>
          </a:solidFill>
          <a:ln w="12700">
            <a:solidFill>
              <a:srgbClr val="D4A84B"/>
            </a:solidFill>
            <a:prstDash val="solid"/>
          </a:ln>
        </p:spPr>
        <p:txBody>
          <a:bodyPr/>
          <a:lstStyle/>
          <a:p>
            <a:endParaRPr lang="en-US"/>
          </a:p>
        </p:txBody>
      </p:sp>
      <p:sp>
        <p:nvSpPr>
          <p:cNvPr id="18" name="Text 16"/>
          <p:cNvSpPr/>
          <p:nvPr/>
        </p:nvSpPr>
        <p:spPr>
          <a:xfrm>
            <a:off x="548640" y="3419856"/>
            <a:ext cx="1828800" cy="621792"/>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Matthew 10:28</a:t>
            </a:r>
            <a:endParaRPr lang="en-US" sz="1200" dirty="0"/>
          </a:p>
        </p:txBody>
      </p:sp>
      <p:sp>
        <p:nvSpPr>
          <p:cNvPr id="19" name="Text 17"/>
          <p:cNvSpPr/>
          <p:nvPr/>
        </p:nvSpPr>
        <p:spPr>
          <a:xfrm>
            <a:off x="2423160" y="3419856"/>
            <a:ext cx="6217920" cy="621792"/>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Fear the one who determines the where our soul is going.</a:t>
            </a:r>
            <a:endParaRPr lang="en-US" sz="1300" dirty="0"/>
          </a:p>
        </p:txBody>
      </p:sp>
      <p:sp>
        <p:nvSpPr>
          <p:cNvPr id="20" name="Shape 18"/>
          <p:cNvSpPr/>
          <p:nvPr/>
        </p:nvSpPr>
        <p:spPr>
          <a:xfrm>
            <a:off x="365760" y="4206240"/>
            <a:ext cx="8412480" cy="694944"/>
          </a:xfrm>
          <a:prstGeom prst="rect">
            <a:avLst/>
          </a:prstGeom>
          <a:solidFill>
            <a:srgbClr val="FFFFFF"/>
          </a:solidFill>
          <a:ln w="12700">
            <a:solidFill>
              <a:srgbClr val="D0C4B4"/>
            </a:solidFill>
            <a:prstDash val="solid"/>
          </a:ln>
        </p:spPr>
        <p:txBody>
          <a:bodyPr/>
          <a:lstStyle/>
          <a:p>
            <a:endParaRPr lang="en-US" dirty="0"/>
          </a:p>
        </p:txBody>
      </p:sp>
      <p:sp>
        <p:nvSpPr>
          <p:cNvPr id="21" name="Shape 19"/>
          <p:cNvSpPr/>
          <p:nvPr/>
        </p:nvSpPr>
        <p:spPr>
          <a:xfrm>
            <a:off x="365760" y="4206240"/>
            <a:ext cx="64008" cy="694944"/>
          </a:xfrm>
          <a:prstGeom prst="rect">
            <a:avLst/>
          </a:prstGeom>
          <a:solidFill>
            <a:srgbClr val="D4A84B"/>
          </a:solidFill>
          <a:ln w="12700">
            <a:solidFill>
              <a:srgbClr val="D4A84B"/>
            </a:solidFill>
            <a:prstDash val="solid"/>
          </a:ln>
        </p:spPr>
        <p:txBody>
          <a:bodyPr/>
          <a:lstStyle/>
          <a:p>
            <a:endParaRPr lang="en-US"/>
          </a:p>
        </p:txBody>
      </p:sp>
      <p:sp>
        <p:nvSpPr>
          <p:cNvPr id="22" name="Text 20"/>
          <p:cNvSpPr/>
          <p:nvPr/>
        </p:nvSpPr>
        <p:spPr>
          <a:xfrm>
            <a:off x="548640" y="4242816"/>
            <a:ext cx="1828800" cy="621792"/>
          </a:xfrm>
          <a:prstGeom prst="rect">
            <a:avLst/>
          </a:prstGeom>
          <a:noFill/>
          <a:ln/>
        </p:spPr>
        <p:txBody>
          <a:bodyPr wrap="square" rtlCol="0" anchor="ctr"/>
          <a:lstStyle/>
          <a:p>
            <a:pPr marL="0" indent="0">
              <a:buNone/>
            </a:pPr>
            <a:r>
              <a:rPr lang="en-US" sz="1200" b="1" i="1" dirty="0">
                <a:solidFill>
                  <a:srgbClr val="5B2333"/>
                </a:solidFill>
                <a:latin typeface="Georgia" pitchFamily="34" charset="0"/>
                <a:ea typeface="Georgia" pitchFamily="34" charset="-122"/>
                <a:cs typeface="Georgia" pitchFamily="34" charset="-120"/>
              </a:rPr>
              <a:t>Isaiah 8:12–14</a:t>
            </a:r>
            <a:endParaRPr lang="en-US" sz="1200" dirty="0"/>
          </a:p>
        </p:txBody>
      </p:sp>
      <p:sp>
        <p:nvSpPr>
          <p:cNvPr id="23" name="Text 21"/>
          <p:cNvSpPr/>
          <p:nvPr/>
        </p:nvSpPr>
        <p:spPr>
          <a:xfrm>
            <a:off x="2423160" y="4242816"/>
            <a:ext cx="6217920" cy="621792"/>
          </a:xfrm>
          <a:prstGeom prst="rect">
            <a:avLst/>
          </a:prstGeom>
          <a:noFill/>
          <a:ln/>
        </p:spPr>
        <p:txBody>
          <a:bodyPr wrap="square"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We fear what we hope in. When we fear God, He becomes our sanctuary.</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2C1A2E"/>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5B2333"/>
          </a:solidFill>
          <a:ln w="12700">
            <a:solidFill>
              <a:srgbClr val="5B2333"/>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000" b="1" dirty="0">
                <a:solidFill>
                  <a:srgbClr val="D4A84B"/>
                </a:solidFill>
                <a:latin typeface="Georgia" pitchFamily="34" charset="0"/>
                <a:ea typeface="Georgia" pitchFamily="34" charset="-122"/>
                <a:cs typeface="Georgia" pitchFamily="34" charset="-120"/>
              </a:rPr>
              <a:t>V. The Core Question: Which Audience Are You Playing To?</a:t>
            </a:r>
            <a:endParaRPr lang="en-US" sz="2000" dirty="0"/>
          </a:p>
        </p:txBody>
      </p:sp>
      <p:sp>
        <p:nvSpPr>
          <p:cNvPr id="4" name="Shape 2"/>
          <p:cNvSpPr/>
          <p:nvPr/>
        </p:nvSpPr>
        <p:spPr>
          <a:xfrm>
            <a:off x="365760" y="960120"/>
            <a:ext cx="3931920" cy="3291840"/>
          </a:xfrm>
          <a:prstGeom prst="rect">
            <a:avLst/>
          </a:prstGeom>
          <a:solidFill>
            <a:srgbClr val="1A1A2E"/>
          </a:solidFill>
          <a:ln w="12700">
            <a:solidFill>
              <a:srgbClr val="444466"/>
            </a:solidFill>
            <a:prstDash val="solid"/>
          </a:ln>
        </p:spPr>
        <p:txBody>
          <a:bodyPr/>
          <a:lstStyle/>
          <a:p>
            <a:endParaRPr lang="en-US"/>
          </a:p>
        </p:txBody>
      </p:sp>
      <p:sp>
        <p:nvSpPr>
          <p:cNvPr id="5" name="Text 3"/>
          <p:cNvSpPr/>
          <p:nvPr/>
        </p:nvSpPr>
        <p:spPr>
          <a:xfrm>
            <a:off x="365760" y="1051560"/>
            <a:ext cx="3931920" cy="457200"/>
          </a:xfrm>
          <a:prstGeom prst="rect">
            <a:avLst/>
          </a:prstGeom>
          <a:noFill/>
          <a:ln/>
        </p:spPr>
        <p:txBody>
          <a:bodyPr wrap="square" rtlCol="0" anchor="ctr"/>
          <a:lstStyle/>
          <a:p>
            <a:pPr marL="0" indent="0" algn="ctr">
              <a:buNone/>
            </a:pPr>
            <a:r>
              <a:rPr lang="en-US" sz="1700" b="1" dirty="0">
                <a:solidFill>
                  <a:srgbClr val="9999CC"/>
                </a:solidFill>
                <a:latin typeface="Georgia" pitchFamily="34" charset="0"/>
                <a:ea typeface="Georgia" pitchFamily="34" charset="-122"/>
                <a:cs typeface="Georgia" pitchFamily="34" charset="-120"/>
              </a:rPr>
              <a:t>Man's Approval</a:t>
            </a:r>
            <a:endParaRPr lang="en-US" sz="1700" dirty="0"/>
          </a:p>
        </p:txBody>
      </p:sp>
      <p:sp>
        <p:nvSpPr>
          <p:cNvPr id="6" name="Text 4"/>
          <p:cNvSpPr/>
          <p:nvPr/>
        </p:nvSpPr>
        <p:spPr>
          <a:xfrm>
            <a:off x="548640" y="1600200"/>
            <a:ext cx="3566160" cy="2514600"/>
          </a:xfrm>
          <a:prstGeom prst="rect">
            <a:avLst/>
          </a:prstGeom>
          <a:noFill/>
          <a:ln/>
        </p:spPr>
        <p:txBody>
          <a:bodyPr wrap="square" rtlCol="0" anchor="t"/>
          <a:lstStyle/>
          <a:p>
            <a:pPr marL="342900" indent="-342900">
              <a:buSzPct val="100000"/>
              <a:buChar char="•"/>
            </a:pPr>
            <a:r>
              <a:rPr lang="en-US" sz="1300" dirty="0">
                <a:solidFill>
                  <a:srgbClr val="CCCCDD"/>
                </a:solidFill>
                <a:latin typeface="Calibri" pitchFamily="34" charset="0"/>
                <a:ea typeface="Calibri" pitchFamily="34" charset="-122"/>
                <a:cs typeface="Calibri" pitchFamily="34" charset="-120"/>
              </a:rPr>
              <a:t>Immediate feedback</a:t>
            </a:r>
            <a:endParaRPr lang="en-US" sz="1300" dirty="0"/>
          </a:p>
          <a:p>
            <a:pPr marL="342900" indent="-342900">
              <a:buSzPct val="100000"/>
              <a:buChar char="•"/>
            </a:pPr>
            <a:r>
              <a:rPr lang="en-US" sz="1300" dirty="0">
                <a:solidFill>
                  <a:srgbClr val="CCCCDD"/>
                </a:solidFill>
                <a:latin typeface="Calibri" pitchFamily="34" charset="0"/>
                <a:ea typeface="Calibri" pitchFamily="34" charset="-122"/>
                <a:cs typeface="Calibri" pitchFamily="34" charset="-120"/>
              </a:rPr>
              <a:t>Feels validating now</a:t>
            </a:r>
            <a:endParaRPr lang="en-US" sz="1300" dirty="0"/>
          </a:p>
          <a:p>
            <a:pPr marL="342900" indent="-342900">
              <a:buSzPct val="100000"/>
              <a:buChar char="•"/>
            </a:pPr>
            <a:r>
              <a:rPr lang="en-US" sz="1300" dirty="0">
                <a:solidFill>
                  <a:srgbClr val="CCCCDD"/>
                </a:solidFill>
                <a:latin typeface="Calibri" pitchFamily="34" charset="0"/>
                <a:ea typeface="Calibri" pitchFamily="34" charset="-122"/>
                <a:cs typeface="Calibri" pitchFamily="34" charset="-120"/>
              </a:rPr>
              <a:t>Produces fear of men</a:t>
            </a:r>
            <a:endParaRPr lang="en-US" sz="1300" dirty="0"/>
          </a:p>
          <a:p>
            <a:pPr marL="342900" indent="-342900">
              <a:buSzPct val="100000"/>
              <a:buChar char="•"/>
            </a:pPr>
            <a:r>
              <a:rPr lang="en-US" sz="1300" dirty="0">
                <a:solidFill>
                  <a:srgbClr val="CCCCDD"/>
                </a:solidFill>
                <a:latin typeface="Calibri" pitchFamily="34" charset="0"/>
                <a:ea typeface="Calibri" pitchFamily="34" charset="-122"/>
                <a:cs typeface="Calibri" pitchFamily="34" charset="-120"/>
              </a:rPr>
              <a:t>Follow what the crowd believes</a:t>
            </a:r>
            <a:endParaRPr lang="en-US" sz="1300" dirty="0"/>
          </a:p>
          <a:p>
            <a:pPr marL="342900" indent="-342900">
              <a:buSzPct val="100000"/>
              <a:buChar char="•"/>
            </a:pPr>
            <a:r>
              <a:rPr lang="en-US" sz="1300" dirty="0">
                <a:solidFill>
                  <a:srgbClr val="CCCCDD"/>
                </a:solidFill>
                <a:latin typeface="Calibri" pitchFamily="34" charset="0"/>
                <a:ea typeface="Calibri" pitchFamily="34" charset="-122"/>
                <a:cs typeface="Calibri" pitchFamily="34" charset="-120"/>
              </a:rPr>
              <a:t>Cracks can become fissures</a:t>
            </a:r>
            <a:endParaRPr lang="en-US" sz="1300" dirty="0"/>
          </a:p>
        </p:txBody>
      </p:sp>
      <p:sp>
        <p:nvSpPr>
          <p:cNvPr id="7" name="Shape 5"/>
          <p:cNvSpPr/>
          <p:nvPr/>
        </p:nvSpPr>
        <p:spPr>
          <a:xfrm>
            <a:off x="4846320" y="960120"/>
            <a:ext cx="3931920" cy="3291840"/>
          </a:xfrm>
          <a:prstGeom prst="rect">
            <a:avLst/>
          </a:prstGeom>
          <a:solidFill>
            <a:srgbClr val="1A2E1A"/>
          </a:solidFill>
          <a:ln w="12700">
            <a:solidFill>
              <a:srgbClr val="446644"/>
            </a:solidFill>
            <a:prstDash val="solid"/>
          </a:ln>
        </p:spPr>
        <p:txBody>
          <a:bodyPr/>
          <a:lstStyle/>
          <a:p>
            <a:endParaRPr lang="en-US"/>
          </a:p>
        </p:txBody>
      </p:sp>
      <p:sp>
        <p:nvSpPr>
          <p:cNvPr id="8" name="Text 6"/>
          <p:cNvSpPr/>
          <p:nvPr/>
        </p:nvSpPr>
        <p:spPr>
          <a:xfrm>
            <a:off x="4846320" y="1051560"/>
            <a:ext cx="3931920" cy="457200"/>
          </a:xfrm>
          <a:prstGeom prst="rect">
            <a:avLst/>
          </a:prstGeom>
          <a:noFill/>
          <a:ln/>
        </p:spPr>
        <p:txBody>
          <a:bodyPr wrap="square" rtlCol="0" anchor="ctr"/>
          <a:lstStyle/>
          <a:p>
            <a:pPr marL="0" indent="0" algn="ctr">
              <a:buNone/>
            </a:pPr>
            <a:r>
              <a:rPr lang="en-US" sz="1700" b="1" dirty="0">
                <a:solidFill>
                  <a:srgbClr val="D4A84B"/>
                </a:solidFill>
                <a:latin typeface="Georgia" pitchFamily="34" charset="0"/>
                <a:ea typeface="Georgia" pitchFamily="34" charset="-122"/>
                <a:cs typeface="Georgia" pitchFamily="34" charset="-120"/>
              </a:rPr>
              <a:t>God's Approval</a:t>
            </a:r>
            <a:endParaRPr lang="en-US" sz="1700" dirty="0"/>
          </a:p>
        </p:txBody>
      </p:sp>
      <p:sp>
        <p:nvSpPr>
          <p:cNvPr id="9" name="Text 7"/>
          <p:cNvSpPr/>
          <p:nvPr/>
        </p:nvSpPr>
        <p:spPr>
          <a:xfrm>
            <a:off x="5029200" y="1600200"/>
            <a:ext cx="3566160" cy="2514600"/>
          </a:xfrm>
          <a:prstGeom prst="rect">
            <a:avLst/>
          </a:prstGeom>
          <a:noFill/>
          <a:ln/>
        </p:spPr>
        <p:txBody>
          <a:bodyPr wrap="square" rtlCol="0" anchor="t"/>
          <a:lstStyle/>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Comes later — delayed reward</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Requires bold, costly obedience</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Keeps our fear and hope in God grounded</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God’s word reigns in my life</a:t>
            </a:r>
            <a:endParaRPr lang="en-US" sz="1300" dirty="0"/>
          </a:p>
          <a:p>
            <a:pPr marL="342900" indent="-342900">
              <a:buSzPct val="100000"/>
              <a:buChar char="•"/>
            </a:pPr>
            <a:r>
              <a:rPr lang="en-US" sz="1300" dirty="0">
                <a:solidFill>
                  <a:srgbClr val="FFFFFF"/>
                </a:solidFill>
                <a:latin typeface="Calibri" pitchFamily="34" charset="0"/>
                <a:ea typeface="Calibri" pitchFamily="34" charset="-122"/>
                <a:cs typeface="Calibri" pitchFamily="34" charset="-120"/>
              </a:rPr>
              <a:t>The Holy Spirit will seal the cracks of character in my life</a:t>
            </a:r>
            <a:endParaRPr lang="en-US" sz="1300" dirty="0"/>
          </a:p>
        </p:txBody>
      </p:sp>
      <p:sp>
        <p:nvSpPr>
          <p:cNvPr id="10" name="Shape 8"/>
          <p:cNvSpPr/>
          <p:nvPr/>
        </p:nvSpPr>
        <p:spPr>
          <a:xfrm>
            <a:off x="365760" y="4434840"/>
            <a:ext cx="8412480" cy="548640"/>
          </a:xfrm>
          <a:prstGeom prst="rect">
            <a:avLst/>
          </a:prstGeom>
          <a:solidFill>
            <a:srgbClr val="1A0F0F"/>
          </a:solidFill>
          <a:ln w="12700">
            <a:solidFill>
              <a:srgbClr val="D4A84B"/>
            </a:solidFill>
            <a:prstDash val="solid"/>
          </a:ln>
        </p:spPr>
        <p:txBody>
          <a:bodyPr/>
          <a:lstStyle/>
          <a:p>
            <a:endParaRPr lang="en-US"/>
          </a:p>
        </p:txBody>
      </p:sp>
      <p:sp>
        <p:nvSpPr>
          <p:cNvPr id="11" name="Text 9"/>
          <p:cNvSpPr/>
          <p:nvPr/>
        </p:nvSpPr>
        <p:spPr>
          <a:xfrm>
            <a:off x="457200" y="4434840"/>
            <a:ext cx="8229600" cy="548640"/>
          </a:xfrm>
          <a:prstGeom prst="rect">
            <a:avLst/>
          </a:prstGeom>
          <a:noFill/>
          <a:ln/>
        </p:spPr>
        <p:txBody>
          <a:bodyPr wrap="square" rtlCol="0" anchor="ctr"/>
          <a:lstStyle/>
          <a:p>
            <a:pPr marL="0" indent="0" algn="ctr">
              <a:buNone/>
            </a:pPr>
            <a:r>
              <a:rPr lang="en-US" sz="1200" i="1" dirty="0">
                <a:solidFill>
                  <a:srgbClr val="D4A84B"/>
                </a:solidFill>
                <a:latin typeface="Calibri" pitchFamily="34" charset="0"/>
                <a:ea typeface="Calibri" pitchFamily="34" charset="-122"/>
                <a:cs typeface="Calibri" pitchFamily="34" charset="-120"/>
              </a:rPr>
              <a:t>Seeking God's approval is Biblical: Eph 5:10 · Col 1:10 · 1 Thess 4:1 · 1 John 3:22 · 2 Cor 5:9</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2C1A2E"/>
          </a:solidFill>
          <a:ln w="12700">
            <a:solidFill>
              <a:srgbClr val="2C1A2E"/>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rtlCol="0" anchor="ctr"/>
          <a:lstStyle/>
          <a:p>
            <a:pPr marL="0" indent="0">
              <a:buNone/>
            </a:pPr>
            <a:r>
              <a:rPr lang="en-US" sz="2200" b="1" dirty="0">
                <a:solidFill>
                  <a:srgbClr val="D4A84B"/>
                </a:solidFill>
                <a:latin typeface="Georgia" pitchFamily="34" charset="0"/>
                <a:ea typeface="Georgia" pitchFamily="34" charset="-122"/>
                <a:cs typeface="Georgia" pitchFamily="34" charset="-120"/>
              </a:rPr>
              <a:t>VI. Observations &amp; Applications</a:t>
            </a:r>
            <a:endParaRPr lang="en-US" sz="2200" dirty="0"/>
          </a:p>
        </p:txBody>
      </p:sp>
      <p:sp>
        <p:nvSpPr>
          <p:cNvPr id="4" name="Shape 2"/>
          <p:cNvSpPr/>
          <p:nvPr/>
        </p:nvSpPr>
        <p:spPr>
          <a:xfrm>
            <a:off x="365760" y="85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5" name="Shape 3"/>
          <p:cNvSpPr/>
          <p:nvPr/>
        </p:nvSpPr>
        <p:spPr>
          <a:xfrm>
            <a:off x="436968" y="947080"/>
            <a:ext cx="502920" cy="502920"/>
          </a:xfrm>
          <a:prstGeom prst="ellipse">
            <a:avLst/>
          </a:prstGeom>
          <a:solidFill>
            <a:srgbClr val="5B2333"/>
          </a:solidFill>
          <a:ln w="12700">
            <a:solidFill>
              <a:srgbClr val="5B2333"/>
            </a:solidFill>
            <a:prstDash val="solid"/>
          </a:ln>
        </p:spPr>
        <p:txBody>
          <a:bodyPr/>
          <a:lstStyle/>
          <a:p>
            <a:endParaRPr lang="en-US"/>
          </a:p>
        </p:txBody>
      </p:sp>
      <p:sp>
        <p:nvSpPr>
          <p:cNvPr id="6" name="Text 4"/>
          <p:cNvSpPr/>
          <p:nvPr/>
        </p:nvSpPr>
        <p:spPr>
          <a:xfrm>
            <a:off x="457200" y="99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1</a:t>
            </a:r>
          </a:p>
        </p:txBody>
      </p:sp>
      <p:sp>
        <p:nvSpPr>
          <p:cNvPr id="7" name="Text 5"/>
          <p:cNvSpPr/>
          <p:nvPr/>
        </p:nvSpPr>
        <p:spPr>
          <a:xfrm>
            <a:off x="1097280" y="85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Do business with God before the trials come.</a:t>
            </a:r>
          </a:p>
        </p:txBody>
      </p:sp>
      <p:sp>
        <p:nvSpPr>
          <p:cNvPr id="8" name="Shape 6"/>
          <p:cNvSpPr/>
          <p:nvPr/>
        </p:nvSpPr>
        <p:spPr>
          <a:xfrm>
            <a:off x="365760" y="150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9" name="Shape 7"/>
          <p:cNvSpPr/>
          <p:nvPr/>
        </p:nvSpPr>
        <p:spPr>
          <a:xfrm>
            <a:off x="457200" y="1573909"/>
            <a:ext cx="502920" cy="502920"/>
          </a:xfrm>
          <a:prstGeom prst="ellipse">
            <a:avLst/>
          </a:prstGeom>
          <a:solidFill>
            <a:srgbClr val="5B2333"/>
          </a:solidFill>
          <a:ln w="12700">
            <a:solidFill>
              <a:srgbClr val="5B2333"/>
            </a:solidFill>
            <a:prstDash val="solid"/>
          </a:ln>
        </p:spPr>
        <p:txBody>
          <a:bodyPr/>
          <a:lstStyle/>
          <a:p>
            <a:endParaRPr lang="en-US"/>
          </a:p>
        </p:txBody>
      </p:sp>
      <p:sp>
        <p:nvSpPr>
          <p:cNvPr id="10" name="Text 8"/>
          <p:cNvSpPr/>
          <p:nvPr/>
        </p:nvSpPr>
        <p:spPr>
          <a:xfrm>
            <a:off x="457200" y="164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2</a:t>
            </a:r>
          </a:p>
        </p:txBody>
      </p:sp>
      <p:sp>
        <p:nvSpPr>
          <p:cNvPr id="11" name="Text 9"/>
          <p:cNvSpPr/>
          <p:nvPr/>
        </p:nvSpPr>
        <p:spPr>
          <a:xfrm>
            <a:off x="1097280" y="150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Look for opportunities to share the gospel.</a:t>
            </a:r>
          </a:p>
        </p:txBody>
      </p:sp>
      <p:sp>
        <p:nvSpPr>
          <p:cNvPr id="12" name="Shape 10"/>
          <p:cNvSpPr/>
          <p:nvPr/>
        </p:nvSpPr>
        <p:spPr>
          <a:xfrm>
            <a:off x="365760" y="215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13" name="Shape 11"/>
          <p:cNvSpPr/>
          <p:nvPr/>
        </p:nvSpPr>
        <p:spPr>
          <a:xfrm>
            <a:off x="436968" y="2215580"/>
            <a:ext cx="502920" cy="502920"/>
          </a:xfrm>
          <a:prstGeom prst="ellipse">
            <a:avLst/>
          </a:prstGeom>
          <a:solidFill>
            <a:srgbClr val="5B2333"/>
          </a:solidFill>
          <a:ln w="12700">
            <a:solidFill>
              <a:srgbClr val="5B2333"/>
            </a:solidFill>
            <a:prstDash val="solid"/>
          </a:ln>
        </p:spPr>
        <p:txBody>
          <a:bodyPr/>
          <a:lstStyle/>
          <a:p>
            <a:endParaRPr lang="en-US"/>
          </a:p>
        </p:txBody>
      </p:sp>
      <p:sp>
        <p:nvSpPr>
          <p:cNvPr id="14" name="Text 12"/>
          <p:cNvSpPr/>
          <p:nvPr/>
        </p:nvSpPr>
        <p:spPr>
          <a:xfrm>
            <a:off x="457200" y="229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3</a:t>
            </a:r>
          </a:p>
        </p:txBody>
      </p:sp>
      <p:sp>
        <p:nvSpPr>
          <p:cNvPr id="15" name="Text 13"/>
          <p:cNvSpPr/>
          <p:nvPr/>
        </p:nvSpPr>
        <p:spPr>
          <a:xfrm>
            <a:off x="1097280" y="215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We fear in the direction of our hope -- focus on God's promises and the fear of man will dissipate.</a:t>
            </a:r>
          </a:p>
        </p:txBody>
      </p:sp>
      <p:sp>
        <p:nvSpPr>
          <p:cNvPr id="16" name="Shape 14"/>
          <p:cNvSpPr/>
          <p:nvPr/>
        </p:nvSpPr>
        <p:spPr>
          <a:xfrm>
            <a:off x="365760" y="280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17" name="Shape 15"/>
          <p:cNvSpPr/>
          <p:nvPr/>
        </p:nvSpPr>
        <p:spPr>
          <a:xfrm>
            <a:off x="451157" y="2843641"/>
            <a:ext cx="502920" cy="502920"/>
          </a:xfrm>
          <a:prstGeom prst="ellipse">
            <a:avLst/>
          </a:prstGeom>
          <a:solidFill>
            <a:srgbClr val="5B2333"/>
          </a:solidFill>
          <a:ln w="12700">
            <a:solidFill>
              <a:srgbClr val="5B2333"/>
            </a:solidFill>
            <a:prstDash val="solid"/>
          </a:ln>
        </p:spPr>
        <p:txBody>
          <a:bodyPr/>
          <a:lstStyle/>
          <a:p>
            <a:endParaRPr lang="en-US"/>
          </a:p>
        </p:txBody>
      </p:sp>
      <p:sp>
        <p:nvSpPr>
          <p:cNvPr id="18" name="Text 16"/>
          <p:cNvSpPr/>
          <p:nvPr/>
        </p:nvSpPr>
        <p:spPr>
          <a:xfrm>
            <a:off x="457200" y="294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4</a:t>
            </a:r>
          </a:p>
        </p:txBody>
      </p:sp>
      <p:sp>
        <p:nvSpPr>
          <p:cNvPr id="19" name="Text 17"/>
          <p:cNvSpPr/>
          <p:nvPr/>
        </p:nvSpPr>
        <p:spPr>
          <a:xfrm>
            <a:off x="1097280" y="280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Approval-seeking of man will grow worse over time if not confronted and dealt with.</a:t>
            </a:r>
          </a:p>
        </p:txBody>
      </p:sp>
      <p:sp>
        <p:nvSpPr>
          <p:cNvPr id="22" name="Shape 20"/>
          <p:cNvSpPr/>
          <p:nvPr/>
        </p:nvSpPr>
        <p:spPr>
          <a:xfrm>
            <a:off x="365760" y="345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23" name="Shape 21"/>
          <p:cNvSpPr/>
          <p:nvPr/>
        </p:nvSpPr>
        <p:spPr>
          <a:xfrm>
            <a:off x="451157" y="3510869"/>
            <a:ext cx="502920" cy="502920"/>
          </a:xfrm>
          <a:prstGeom prst="ellipse">
            <a:avLst/>
          </a:prstGeom>
          <a:solidFill>
            <a:srgbClr val="5B2333"/>
          </a:solidFill>
          <a:ln w="12700">
            <a:solidFill>
              <a:srgbClr val="5B2333"/>
            </a:solidFill>
            <a:prstDash val="solid"/>
          </a:ln>
        </p:spPr>
        <p:txBody>
          <a:bodyPr/>
          <a:lstStyle/>
          <a:p>
            <a:endParaRPr lang="en-US"/>
          </a:p>
        </p:txBody>
      </p:sp>
      <p:sp>
        <p:nvSpPr>
          <p:cNvPr id="24" name="Text 22"/>
          <p:cNvSpPr/>
          <p:nvPr/>
        </p:nvSpPr>
        <p:spPr>
          <a:xfrm>
            <a:off x="457200" y="359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5</a:t>
            </a:r>
          </a:p>
        </p:txBody>
      </p:sp>
      <p:sp>
        <p:nvSpPr>
          <p:cNvPr id="25" name="Text 23"/>
          <p:cNvSpPr/>
          <p:nvPr/>
        </p:nvSpPr>
        <p:spPr>
          <a:xfrm>
            <a:off x="1097280" y="345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There is a difference between loving people and seeking their approval.</a:t>
            </a:r>
          </a:p>
        </p:txBody>
      </p:sp>
      <p:sp>
        <p:nvSpPr>
          <p:cNvPr id="26" name="Shape 24"/>
          <p:cNvSpPr/>
          <p:nvPr/>
        </p:nvSpPr>
        <p:spPr>
          <a:xfrm>
            <a:off x="365760" y="4100000"/>
            <a:ext cx="8412480" cy="600000"/>
          </a:xfrm>
          <a:prstGeom prst="rect">
            <a:avLst/>
          </a:prstGeom>
          <a:solidFill>
            <a:srgbClr val="FFFFFF"/>
          </a:solidFill>
          <a:ln w="12700">
            <a:solidFill>
              <a:srgbClr val="D8CCC0"/>
            </a:solidFill>
            <a:prstDash val="solid"/>
          </a:ln>
          <a:effectLst>
            <a:outerShdw blurRad="50800" dist="12700" dir="8100000" algn="bl" rotWithShape="0">
              <a:srgbClr val="000000">
                <a:alpha val="6000"/>
              </a:srgbClr>
            </a:outerShdw>
          </a:effectLst>
        </p:spPr>
        <p:txBody>
          <a:bodyPr/>
          <a:lstStyle/>
          <a:p>
            <a:endParaRPr lang="en-US"/>
          </a:p>
        </p:txBody>
      </p:sp>
      <p:sp>
        <p:nvSpPr>
          <p:cNvPr id="27" name="Shape 25"/>
          <p:cNvSpPr/>
          <p:nvPr/>
        </p:nvSpPr>
        <p:spPr>
          <a:xfrm>
            <a:off x="451157" y="4175868"/>
            <a:ext cx="502920" cy="502920"/>
          </a:xfrm>
          <a:prstGeom prst="ellipse">
            <a:avLst/>
          </a:prstGeom>
          <a:solidFill>
            <a:srgbClr val="5B2333"/>
          </a:solidFill>
          <a:ln w="12700">
            <a:solidFill>
              <a:srgbClr val="5B2333"/>
            </a:solidFill>
            <a:prstDash val="solid"/>
          </a:ln>
        </p:spPr>
        <p:txBody>
          <a:bodyPr/>
          <a:lstStyle/>
          <a:p>
            <a:endParaRPr lang="en-US"/>
          </a:p>
        </p:txBody>
      </p:sp>
      <p:sp>
        <p:nvSpPr>
          <p:cNvPr id="28" name="Text 26"/>
          <p:cNvSpPr/>
          <p:nvPr/>
        </p:nvSpPr>
        <p:spPr>
          <a:xfrm>
            <a:off x="457200" y="4248540"/>
            <a:ext cx="502920" cy="502920"/>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rPr>
              <a:t>6</a:t>
            </a:r>
          </a:p>
        </p:txBody>
      </p:sp>
      <p:sp>
        <p:nvSpPr>
          <p:cNvPr id="29" name="Text 27"/>
          <p:cNvSpPr/>
          <p:nvPr/>
        </p:nvSpPr>
        <p:spPr>
          <a:xfrm>
            <a:off x="1097280" y="4100000"/>
            <a:ext cx="7498080" cy="600000"/>
          </a:xfrm>
          <a:prstGeom prst="rect">
            <a:avLst/>
          </a:prstGeom>
          <a:noFill/>
          <a:ln/>
        </p:spPr>
        <p:txBody>
          <a:bodyPr wrap="square" rtlCol="0" anchor="ctr"/>
          <a:lstStyle/>
          <a:p>
            <a:pPr marL="0" indent="0">
              <a:buNone/>
            </a:pPr>
            <a:r>
              <a:rPr lang="en-US" sz="1400" dirty="0">
                <a:solidFill>
                  <a:srgbClr val="1A1A2E"/>
                </a:solidFill>
                <a:latin typeface="Calibri" pitchFamily="34" charset="0"/>
              </a:rPr>
              <a:t>Our battle is not against flesh and blood.</a:t>
            </a:r>
          </a:p>
        </p:txBody>
      </p:sp>
      <p:sp>
        <p:nvSpPr>
          <p:cNvPr id="20" name="Shape 18"/>
          <p:cNvSpPr/>
          <p:nvPr/>
        </p:nvSpPr>
        <p:spPr>
          <a:xfrm>
            <a:off x="365760" y="4750000"/>
            <a:ext cx="8412480" cy="347472"/>
          </a:xfrm>
          <a:prstGeom prst="rect">
            <a:avLst/>
          </a:prstGeom>
          <a:solidFill>
            <a:srgbClr val="5B2333"/>
          </a:solidFill>
          <a:ln w="12700">
            <a:solidFill>
              <a:srgbClr val="5B2333"/>
            </a:solidFill>
            <a:prstDash val="solid"/>
          </a:ln>
        </p:spPr>
        <p:txBody>
          <a:bodyPr/>
          <a:lstStyle/>
          <a:p>
            <a:endParaRPr lang="en-US"/>
          </a:p>
        </p:txBody>
      </p:sp>
      <p:sp>
        <p:nvSpPr>
          <p:cNvPr id="21" name="Text 19"/>
          <p:cNvSpPr/>
          <p:nvPr/>
        </p:nvSpPr>
        <p:spPr>
          <a:xfrm>
            <a:off x="365760" y="4750000"/>
            <a:ext cx="8412480" cy="347472"/>
          </a:xfrm>
          <a:prstGeom prst="rect">
            <a:avLst/>
          </a:prstGeom>
          <a:noFill/>
          <a:ln/>
        </p:spPr>
        <p:txBody>
          <a:bodyPr wrap="square" rtlCol="0" anchor="ctr"/>
          <a:lstStyle/>
          <a:p>
            <a:pPr marL="0" indent="0" algn="ctr">
              <a:buNone/>
            </a:pPr>
            <a:r>
              <a:rPr lang="en-US" sz="1400" b="1" dirty="0">
                <a:solidFill>
                  <a:srgbClr val="D4A84B"/>
                </a:solidFill>
                <a:latin typeface="Georgia" pitchFamily="34" charset="0"/>
                <a:ea typeface="Georgia" pitchFamily="34" charset="-122"/>
                <a:cs typeface="Georgia" pitchFamily="34" charset="-120"/>
              </a:rPr>
              <a:t>The Antidote: Play to an Audience of One.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8856</TotalTime>
  <Words>1700</Words>
  <Application>Microsoft Macintosh PowerPoint</Application>
  <PresentationFormat>On-screen Show (16:9)</PresentationFormat>
  <Paragraphs>212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Danger of Seeking the Approval of Men Rather Than God</dc:title>
  <dc:subject>PptxGenJS Presentation</dc:subject>
  <dc:creator>PptxGenJS</dc:creator>
  <cp:lastModifiedBy>Trevor McDowell</cp:lastModifiedBy>
  <cp:revision>20</cp:revision>
  <cp:lastPrinted>2026-04-08T14:43:21Z</cp:lastPrinted>
  <dcterms:created xsi:type="dcterms:W3CDTF">2026-03-20T20:59:38Z</dcterms:created>
  <dcterms:modified xsi:type="dcterms:W3CDTF">2026-04-10T12:41:57Z</dcterms:modified>
</cp:coreProperties>
</file>