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
  </p:notesMasterIdLst>
  <p:handoutMasterIdLst>
    <p:handoutMasterId r:id="rId17"/>
  </p:handoutMasterIdLst>
  <p:sldIdLst>
    <p:sldId id="307" r:id="rId2"/>
    <p:sldId id="308" r:id="rId3"/>
    <p:sldId id="320" r:id="rId4"/>
    <p:sldId id="321" r:id="rId5"/>
    <p:sldId id="322" r:id="rId6"/>
    <p:sldId id="314" r:id="rId7"/>
    <p:sldId id="315" r:id="rId8"/>
    <p:sldId id="310" r:id="rId9"/>
    <p:sldId id="317" r:id="rId10"/>
    <p:sldId id="312" r:id="rId11"/>
    <p:sldId id="318" r:id="rId12"/>
    <p:sldId id="311" r:id="rId13"/>
    <p:sldId id="313" r:id="rId14"/>
    <p:sldId id="316" r:id="rId15"/>
  </p:sldIdLst>
  <p:sldSz cx="12192000"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4C30"/>
    <a:srgbClr val="FEF8F3"/>
    <a:srgbClr val="080607"/>
    <a:srgbClr val="751314"/>
    <a:srgbClr val="CE7356"/>
    <a:srgbClr val="660033"/>
    <a:srgbClr val="E46C0A"/>
    <a:srgbClr val="D6930C"/>
    <a:srgbClr val="F2AB1D"/>
    <a:srgbClr val="D56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77939" autoAdjust="0"/>
  </p:normalViewPr>
  <p:slideViewPr>
    <p:cSldViewPr>
      <p:cViewPr varScale="1">
        <p:scale>
          <a:sx n="96" d="100"/>
          <a:sy n="96" d="100"/>
        </p:scale>
        <p:origin x="34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5B87A1-6C53-45A7-938C-64A9C1EF5599}"/>
              </a:ext>
            </a:extLst>
          </p:cNvPr>
          <p:cNvSpPr>
            <a:spLocks noGrp="1"/>
          </p:cNvSpPr>
          <p:nvPr>
            <p:ph type="hdr" sz="quarter"/>
          </p:nvPr>
        </p:nvSpPr>
        <p:spPr>
          <a:xfrm>
            <a:off x="0" y="0"/>
            <a:ext cx="3037627" cy="466578"/>
          </a:xfrm>
          <a:prstGeom prst="rect">
            <a:avLst/>
          </a:prstGeom>
        </p:spPr>
        <p:txBody>
          <a:bodyPr vert="horz" lIns="92117" tIns="46058" rIns="92117" bIns="46058" rtlCol="0"/>
          <a:lstStyle>
            <a:lvl1pPr algn="l">
              <a:defRPr sz="1200"/>
            </a:lvl1pPr>
          </a:lstStyle>
          <a:p>
            <a:endParaRPr lang="en-US"/>
          </a:p>
        </p:txBody>
      </p:sp>
      <p:sp>
        <p:nvSpPr>
          <p:cNvPr id="3" name="Date Placeholder 2">
            <a:extLst>
              <a:ext uri="{FF2B5EF4-FFF2-40B4-BE49-F238E27FC236}">
                <a16:creationId xmlns:a16="http://schemas.microsoft.com/office/drawing/2014/main" id="{F5871AD1-6FCF-4D28-BA49-074BA5BBB34A}"/>
              </a:ext>
            </a:extLst>
          </p:cNvPr>
          <p:cNvSpPr>
            <a:spLocks noGrp="1"/>
          </p:cNvSpPr>
          <p:nvPr>
            <p:ph type="dt" sz="quarter" idx="1"/>
          </p:nvPr>
        </p:nvSpPr>
        <p:spPr>
          <a:xfrm>
            <a:off x="3971172" y="0"/>
            <a:ext cx="3037627" cy="466578"/>
          </a:xfrm>
          <a:prstGeom prst="rect">
            <a:avLst/>
          </a:prstGeom>
        </p:spPr>
        <p:txBody>
          <a:bodyPr vert="horz" lIns="92117" tIns="46058" rIns="92117" bIns="46058" rtlCol="0"/>
          <a:lstStyle>
            <a:lvl1pPr algn="r">
              <a:defRPr sz="1200"/>
            </a:lvl1pPr>
          </a:lstStyle>
          <a:p>
            <a:fld id="{46DBB142-32EA-4D1D-881A-A4C8CE491E4B}" type="datetimeFigureOut">
              <a:rPr lang="en-US" smtClean="0"/>
              <a:t>4/10/26</a:t>
            </a:fld>
            <a:endParaRPr lang="en-US"/>
          </a:p>
        </p:txBody>
      </p:sp>
      <p:sp>
        <p:nvSpPr>
          <p:cNvPr id="4" name="Footer Placeholder 3">
            <a:extLst>
              <a:ext uri="{FF2B5EF4-FFF2-40B4-BE49-F238E27FC236}">
                <a16:creationId xmlns:a16="http://schemas.microsoft.com/office/drawing/2014/main" id="{1DA73FB5-D1DE-47C9-A33B-88296EAA825E}"/>
              </a:ext>
            </a:extLst>
          </p:cNvPr>
          <p:cNvSpPr>
            <a:spLocks noGrp="1"/>
          </p:cNvSpPr>
          <p:nvPr>
            <p:ph type="ftr" sz="quarter" idx="2"/>
          </p:nvPr>
        </p:nvSpPr>
        <p:spPr>
          <a:xfrm>
            <a:off x="0" y="8829822"/>
            <a:ext cx="3037627" cy="466578"/>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8C55AD-3EB8-476A-A9F2-D002E1AEC21B}"/>
              </a:ext>
            </a:extLst>
          </p:cNvPr>
          <p:cNvSpPr>
            <a:spLocks noGrp="1"/>
          </p:cNvSpPr>
          <p:nvPr>
            <p:ph type="sldNum" sz="quarter" idx="3"/>
          </p:nvPr>
        </p:nvSpPr>
        <p:spPr>
          <a:xfrm>
            <a:off x="3971172" y="8829822"/>
            <a:ext cx="3037627" cy="466578"/>
          </a:xfrm>
          <a:prstGeom prst="rect">
            <a:avLst/>
          </a:prstGeom>
        </p:spPr>
        <p:txBody>
          <a:bodyPr vert="horz" lIns="92117" tIns="46058" rIns="92117" bIns="46058" rtlCol="0" anchor="b"/>
          <a:lstStyle>
            <a:lvl1pPr algn="r">
              <a:defRPr sz="1200"/>
            </a:lvl1pPr>
          </a:lstStyle>
          <a:p>
            <a:fld id="{CE96A760-6393-4AD5-ABF8-AF95A3551B6A}" type="slidenum">
              <a:rPr lang="en-US" smtClean="0"/>
              <a:t>‹#›</a:t>
            </a:fld>
            <a:endParaRPr lang="en-US"/>
          </a:p>
        </p:txBody>
      </p:sp>
    </p:spTree>
    <p:extLst>
      <p:ext uri="{BB962C8B-B14F-4D97-AF65-F5344CB8AC3E}">
        <p14:creationId xmlns:p14="http://schemas.microsoft.com/office/powerpoint/2010/main" val="3346559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6" tIns="46588" rIns="93176" bIns="46588" rtlCol="0"/>
          <a:lstStyle>
            <a:lvl1pPr algn="r">
              <a:defRPr sz="1200"/>
            </a:lvl1pPr>
          </a:lstStyle>
          <a:p>
            <a:fld id="{7AB488F7-1FAC-40D2-BB7E-BA3CE28D8950}" type="datetimeFigureOut">
              <a:rPr lang="en-US" smtClean="0"/>
              <a:pPr/>
              <a:t>4/10/26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6" tIns="46588" rIns="93176" bIns="46588"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want to talk to you a bit about Discipleship.</a:t>
            </a:r>
          </a:p>
          <a:p>
            <a:r>
              <a:rPr lang="en-US" dirty="0"/>
              <a:t>I believe most of our churches use the term discipleship, but they don’t actually do it.</a:t>
            </a:r>
          </a:p>
          <a:p>
            <a:r>
              <a:rPr lang="en-US" dirty="0"/>
              <a:t>The reason they don’t do it is because it has not been modeled to them.  Their training has come mostly from Seminary and this </a:t>
            </a:r>
          </a:p>
          <a:p>
            <a:r>
              <a:rPr lang="en-US" dirty="0"/>
              <a:t>is the classical teaching method similar to what we all receive going to school.</a:t>
            </a:r>
          </a:p>
          <a:p>
            <a:r>
              <a:rPr lang="en-US" dirty="0"/>
              <a:t>The definition of discipleship I am going to be talking about is one man meeting with another man.  1 to 1.</a:t>
            </a:r>
            <a:endParaRPr lang="en-PK"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371686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2 Timothy 2:2</a:t>
            </a:r>
          </a:p>
          <a:p>
            <a:endParaRPr lang="en-US" dirty="0"/>
          </a:p>
          <a:p>
            <a:r>
              <a:rPr lang="en-US" dirty="0"/>
              <a:t>you (timothy 2</a:t>
            </a:r>
            <a:r>
              <a:rPr lang="en-US" baseline="30000" dirty="0"/>
              <a:t>nd</a:t>
            </a:r>
            <a:r>
              <a:rPr lang="en-US" dirty="0"/>
              <a:t> generation) have heard from me (Paul 1</a:t>
            </a:r>
            <a:r>
              <a:rPr lang="en-US" baseline="30000" dirty="0"/>
              <a:t>st</a:t>
            </a:r>
            <a:r>
              <a:rPr lang="en-US" dirty="0"/>
              <a:t> generation) entrust these to faithful men (3</a:t>
            </a:r>
            <a:r>
              <a:rPr lang="en-US" baseline="30000" dirty="0"/>
              <a:t>rd</a:t>
            </a:r>
            <a:r>
              <a:rPr lang="en-US" dirty="0"/>
              <a:t> generation) who will teach others also (4</a:t>
            </a:r>
            <a:r>
              <a:rPr lang="en-US" baseline="30000" dirty="0"/>
              <a:t>th</a:t>
            </a:r>
            <a:r>
              <a:rPr lang="en-US" dirty="0"/>
              <a:t> generation)</a:t>
            </a:r>
          </a:p>
          <a:p>
            <a:endParaRPr lang="en-US" dirty="0"/>
          </a:p>
          <a:p>
            <a:r>
              <a:rPr lang="en-US" dirty="0"/>
              <a:t>Dawson Trotman taught that if you can go to the fourth generation in discipleship it will go on after you are gone.</a:t>
            </a:r>
          </a:p>
          <a:p>
            <a:r>
              <a:rPr lang="en-US" dirty="0"/>
              <a:t>Once it takes root it can have an amazing impact on our world.</a:t>
            </a:r>
          </a:p>
          <a:p>
            <a:endParaRPr lang="en-US" dirty="0"/>
          </a:p>
          <a:p>
            <a:r>
              <a:rPr lang="en-US" dirty="0"/>
              <a:t>Jesus started with 12 men and changed the world.</a:t>
            </a:r>
            <a:endParaRPr lang="en-PK"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51481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can train people to reproduce themselves the impact starts slower but is much greater!</a:t>
            </a:r>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284041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Meeting where there are few distractions:  I try to avoid restaurants.  I have had guys that prefer it so I will do it but I try to avoid them.</a:t>
            </a:r>
          </a:p>
          <a:p>
            <a:endParaRPr lang="en-US" altLang="en-US" dirty="0"/>
          </a:p>
          <a:p>
            <a:r>
              <a:rPr lang="en-US" altLang="en-US" dirty="0"/>
              <a:t>If he knows he can quit it frees him up to try it out.</a:t>
            </a:r>
          </a:p>
          <a:p>
            <a:r>
              <a:rPr lang="en-US" altLang="en-US" dirty="0"/>
              <a:t>He needs to know it is a confidential, safe environment.</a:t>
            </a:r>
          </a:p>
          <a:p>
            <a:endParaRPr lang="en-US" altLang="en-US" dirty="0"/>
          </a:p>
          <a:p>
            <a:r>
              <a:rPr lang="en-US" altLang="en-US" dirty="0"/>
              <a:t>Try to meet once a week for consistency.  A guy might push it to two weeks but I try for once a week.</a:t>
            </a:r>
          </a:p>
          <a:p>
            <a:endParaRPr lang="en-US" altLang="en-US" dirty="0"/>
          </a:p>
          <a:p>
            <a:r>
              <a:rPr lang="en-US" altLang="en-US" dirty="0"/>
              <a:t>Not always possible but I try to be flexible with a guy and meet him when he wants, where he wants.  It’s okay to suggest if he is flexible.</a:t>
            </a:r>
          </a:p>
          <a:p>
            <a:endParaRPr lang="en-US" altLang="en-US" dirty="0"/>
          </a:p>
          <a:p>
            <a:r>
              <a:rPr lang="en-US" altLang="en-US" dirty="0"/>
              <a:t>You will be challenged and grow.  Discipleship blesses the guy giving more than the guy receiving.   Acts 20:35</a:t>
            </a:r>
          </a:p>
          <a:p>
            <a:r>
              <a:rPr lang="en-US" altLang="en-US" dirty="0"/>
              <a:t>Guys appreciate honesty.  If you don’t know it don’t worry about it.  You can go find it.</a:t>
            </a:r>
          </a:p>
          <a:p>
            <a:endParaRPr lang="en-US" altLang="en-US" dirty="0"/>
          </a:p>
          <a:p>
            <a:r>
              <a:rPr lang="en-US" altLang="en-US" dirty="0"/>
              <a:t>You will lose consistency if you don’t do this.</a:t>
            </a:r>
          </a:p>
          <a:p>
            <a:endParaRPr lang="en-US" altLang="en-US" dirty="0"/>
          </a:p>
          <a:p>
            <a:r>
              <a:rPr lang="en-US" altLang="en-US" dirty="0"/>
              <a:t>Customized ministry</a:t>
            </a: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259058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how long a guy has been a Christian start at book 1.  He will learn something.  The other thing is then he has the experience to start at book one when he disciples another man.</a:t>
            </a:r>
          </a:p>
          <a:p>
            <a:r>
              <a:rPr lang="en-US" dirty="0"/>
              <a:t>The leaders guide is a great help when you are just getting starting.  It will give you insight to the questions in each chapter.</a:t>
            </a:r>
          </a:p>
          <a:p>
            <a:r>
              <a:rPr lang="en-US" dirty="0"/>
              <a:t>Once you get a guy through all three books he will have more understanding of the Christian life than 80% of Christians.</a:t>
            </a:r>
          </a:p>
          <a:p>
            <a:r>
              <a:rPr lang="en-US" dirty="0"/>
              <a:t>There are topics in this book that our churches don’t cover because they are afraid to or they don’t think they are important.  Most pastors have not been discipled so they don’t know how to disciple and therefore don’t talk about it.  Discipleship in the church is going to a group class.  They are great but it is not getting into another man’s life.</a:t>
            </a:r>
            <a:endParaRPr lang="en-PK"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13</a:t>
            </a:fld>
            <a:endParaRPr lang="en-US"/>
          </a:p>
        </p:txBody>
      </p:sp>
    </p:spTree>
    <p:extLst>
      <p:ext uri="{BB962C8B-B14F-4D97-AF65-F5344CB8AC3E}">
        <p14:creationId xmlns:p14="http://schemas.microsoft.com/office/powerpoint/2010/main" val="1139741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a:t>
            </a:r>
          </a:p>
          <a:p>
            <a:r>
              <a:rPr lang="en-US" dirty="0"/>
              <a:t>If you can read your Bible and do what it says you can disciple another man.</a:t>
            </a:r>
          </a:p>
          <a:p>
            <a:r>
              <a:rPr lang="en-US" dirty="0"/>
              <a:t>As John told us it is not accident you are here.  Maybe it is because God wants you doing this.</a:t>
            </a:r>
          </a:p>
          <a:p>
            <a:endParaRPr lang="en-US" dirty="0"/>
          </a:p>
          <a:p>
            <a:r>
              <a:rPr lang="en-US" dirty="0"/>
              <a:t>“My kingdom is not of this world…” John 18:36</a:t>
            </a:r>
          </a:p>
          <a:p>
            <a:r>
              <a:rPr lang="en-US" dirty="0"/>
              <a:t>“I will build My church…” Matthew 16:18</a:t>
            </a:r>
          </a:p>
          <a:p>
            <a:endParaRPr lang="en-US" dirty="0"/>
          </a:p>
          <a:p>
            <a:r>
              <a:rPr lang="en-US" altLang="en-US" dirty="0"/>
              <a:t>Secondary Targets: Focus on changing institutions rather than investing in men.  Whether it is your Church or our country it’s a waste to try to change them.</a:t>
            </a:r>
          </a:p>
          <a:p>
            <a:endParaRPr lang="en-US" dirty="0"/>
          </a:p>
          <a:p>
            <a:r>
              <a:rPr lang="en-US" dirty="0"/>
              <a:t>“for the Word of God is living and active….”  Hebrews 4:12</a:t>
            </a:r>
          </a:p>
          <a:p>
            <a:endParaRPr lang="en-US" dirty="0"/>
          </a:p>
          <a:p>
            <a:r>
              <a:rPr lang="en-US" dirty="0"/>
              <a:t>Read 1Thes 2:8</a:t>
            </a: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2423558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prayer for today is that as a result of talking about Discipleship a </a:t>
            </a:r>
            <a:r>
              <a:rPr lang="en-US" b="1" dirty="0"/>
              <a:t>few</a:t>
            </a:r>
            <a:r>
              <a:rPr lang="en-US" dirty="0"/>
              <a:t> men in this room would have interest in getting involved in discipleship having never been involved with it before.  I am hoping there will be more men working in the harvest after this weekend.</a:t>
            </a:r>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150907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influential leaders good and bad have had disciples.</a:t>
            </a:r>
          </a:p>
          <a:p>
            <a:r>
              <a:rPr lang="en-US" dirty="0"/>
              <a:t>John the Baptist</a:t>
            </a:r>
          </a:p>
          <a:p>
            <a:r>
              <a:rPr lang="en-US" dirty="0"/>
              <a:t>David Koresh</a:t>
            </a:r>
          </a:p>
          <a:p>
            <a:r>
              <a:rPr lang="en-US" dirty="0"/>
              <a:t>Charles Manson</a:t>
            </a:r>
          </a:p>
          <a:p>
            <a:endParaRPr lang="en-US" dirty="0"/>
          </a:p>
          <a:p>
            <a:r>
              <a:rPr lang="en-US" dirty="0"/>
              <a:t>A serious follower of a teacher.  Jesus gave His life to people.  Matthew 20:28 “just as the Son of Man did not come to be served, but to serve, and to give His life a ransom for many”.</a:t>
            </a:r>
          </a:p>
          <a:p>
            <a:r>
              <a:rPr lang="en-US" dirty="0"/>
              <a:t>The disciple takes on the likeness of the teacher.</a:t>
            </a:r>
          </a:p>
          <a:p>
            <a:endParaRPr lang="en-US" dirty="0"/>
          </a:p>
          <a:p>
            <a:r>
              <a:rPr lang="en-US" dirty="0"/>
              <a:t>My working definition of Discipleship:</a:t>
            </a:r>
          </a:p>
          <a:p>
            <a:endParaRPr lang="en-US" dirty="0"/>
          </a:p>
          <a:p>
            <a:r>
              <a:rPr lang="en-US" dirty="0"/>
              <a:t>Any man that is a follower of Jesus that takes seriously becoming involved in the lives of other men to reproduce in their lives what God has done in his life through God’s word and the work of the Holy Spirit.</a:t>
            </a: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47635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the differences between being a sheep and a disciple.  Jesus talks about both quite a bit in the gospels.</a:t>
            </a:r>
          </a:p>
          <a:p>
            <a:r>
              <a:rPr lang="en-US" dirty="0"/>
              <a:t>Jesus’ sheep encompass all of His followers.  If you are a Christian, you are one of Jesus’ sheep.</a:t>
            </a:r>
          </a:p>
          <a:p>
            <a:endParaRPr lang="en-US" dirty="0"/>
          </a:p>
          <a:p>
            <a:r>
              <a:rPr lang="en-US" dirty="0"/>
              <a:t>Have reader read each passage.  (Rob or Greg)</a:t>
            </a:r>
          </a:p>
          <a:p>
            <a:endParaRPr lang="en-US" dirty="0"/>
          </a:p>
          <a:p>
            <a:r>
              <a:rPr lang="en-US" dirty="0"/>
              <a:t>There is nothing we must do to be a sheep of Jesus.   He initiates the relationship and we follow.</a:t>
            </a:r>
          </a:p>
          <a:p>
            <a:r>
              <a:rPr lang="en-US" dirty="0"/>
              <a:t>There are great benefits to being one of Jesus’ sheep.</a:t>
            </a:r>
          </a:p>
          <a:p>
            <a:r>
              <a:rPr lang="en-US" dirty="0"/>
              <a:t>Joy, Peace, Eternal life.</a:t>
            </a:r>
          </a:p>
        </p:txBody>
      </p:sp>
      <p:sp>
        <p:nvSpPr>
          <p:cNvPr id="4" name="Slide Number Placeholder 3"/>
          <p:cNvSpPr>
            <a:spLocks noGrp="1"/>
          </p:cNvSpPr>
          <p:nvPr>
            <p:ph type="sldNum" sz="quarter" idx="5"/>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3346873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Luke 14:26- Jesus must come before all relationships.  It’s no accident Jesus talks about family.  Many times I hear men give an excuse that they need to disciple their families and they don’t have time to disciple anyone else.  While I agree family comes first, many times it is an excuse to avoid doing it.  If you don’t implement it early in your life, you most likely won’t do it in your 40’s and 50’s when your kids are out of the home.  Disciplines are much easier to implement when we are young like exercise and a daily quiet time with God.</a:t>
            </a:r>
          </a:p>
          <a:p>
            <a:endParaRPr lang="en-US" altLang="en-US" dirty="0"/>
          </a:p>
          <a:p>
            <a:r>
              <a:rPr lang="en-US" altLang="en-US" dirty="0"/>
              <a:t>Luke 14:27- Many times we have to vote against ourselves to be involved in discipleship.  a promotion at work, late night calls, not as many golf rounds or other hobbies will have to suffer to minister to men.  </a:t>
            </a:r>
          </a:p>
          <a:p>
            <a:r>
              <a:rPr lang="en-US" altLang="en-US" dirty="0"/>
              <a:t>(Craig skipping golf at premier club with Jeremy Camp.)</a:t>
            </a:r>
          </a:p>
          <a:p>
            <a:endParaRPr lang="en-US" altLang="en-US" dirty="0"/>
          </a:p>
          <a:p>
            <a:r>
              <a:rPr lang="en-US" altLang="en-US" dirty="0"/>
              <a:t>Luke 14:33 – (Buddies income suffered but he still made paying for guys lunches a priority.)</a:t>
            </a:r>
          </a:p>
          <a:p>
            <a:endParaRPr lang="en-US" altLang="en-US" dirty="0"/>
          </a:p>
          <a:p>
            <a:r>
              <a:rPr lang="en-US" altLang="en-US" dirty="0"/>
              <a:t>John 8:31 – We need to put God’s word in us so we can give it away.  (We will focus on that some more later.)</a:t>
            </a:r>
          </a:p>
          <a:p>
            <a:endParaRPr lang="en-US" altLang="en-US" dirty="0"/>
          </a:p>
          <a:p>
            <a:r>
              <a:rPr lang="en-US" altLang="en-US" dirty="0"/>
              <a:t>John 13:35 – (Coly coming to Christ at the Guy’s Thing.)</a:t>
            </a:r>
          </a:p>
          <a:p>
            <a:endParaRPr lang="en-US" altLang="en-US" dirty="0"/>
          </a:p>
          <a:p>
            <a:r>
              <a:rPr lang="en-US" altLang="en-US" dirty="0"/>
              <a:t>All Christians are sheep, but not all sheep are disciples.</a:t>
            </a:r>
          </a:p>
          <a:p>
            <a:r>
              <a:rPr lang="en-US" altLang="en-US" dirty="0"/>
              <a:t>To become a sheep of Jesus the cost was His life.  To become a Disciple of Jesus the cost is your life.</a:t>
            </a:r>
          </a:p>
        </p:txBody>
      </p:sp>
      <p:sp>
        <p:nvSpPr>
          <p:cNvPr id="4" name="Slide Number Placeholder 3"/>
          <p:cNvSpPr>
            <a:spLocks noGrp="1"/>
          </p:cNvSpPr>
          <p:nvPr>
            <p:ph type="sldNum" sz="quarter" idx="5"/>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278328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 of Galilee is teeming with life.  Where Jesus found the fishermen that joined His ministry.</a:t>
            </a:r>
          </a:p>
          <a:p>
            <a:endParaRPr lang="en-US" dirty="0"/>
          </a:p>
          <a:p>
            <a:r>
              <a:rPr lang="en-US" dirty="0"/>
              <a:t>The dead sea has nothing living in it.  It is called an endorheic basin.  It has inflow only and no outflow.  1400 feet below sea level.  Lowest large body of water on the planet.  Water goes in but it does not outflow anywhere.  It just evaporates and it is very salty because of this.</a:t>
            </a:r>
          </a:p>
          <a:p>
            <a:endParaRPr lang="en-US" dirty="0"/>
          </a:p>
          <a:p>
            <a:pPr marL="0" marR="0" lvl="0" indent="0" algn="l" defTabSz="1371600" rtl="0" eaLnBrk="0" fontAlgn="base" latinLnBrk="0" hangingPunct="0">
              <a:lnSpc>
                <a:spcPct val="100000"/>
              </a:lnSpc>
              <a:spcBef>
                <a:spcPct val="30000"/>
              </a:spcBef>
              <a:spcAft>
                <a:spcPct val="0"/>
              </a:spcAft>
              <a:buClrTx/>
              <a:buSzTx/>
              <a:buFontTx/>
              <a:buNone/>
              <a:tabLst/>
              <a:defRPr/>
            </a:pPr>
            <a:r>
              <a:rPr lang="en-US" altLang="en-US" dirty="0"/>
              <a:t>Men of the word: c&gt; Isaiah 50:4- God feeds me through His word so I can minister to men “Sustain the weary one with a word”.  The word I use is God’s word.  I must take it in so that I can give it away.  </a:t>
            </a:r>
          </a:p>
          <a:p>
            <a:pPr marL="0" marR="0" lvl="0" indent="0" algn="l" defTabSz="1371600" rtl="0" eaLnBrk="0" fontAlgn="base" latinLnBrk="0" hangingPunct="0">
              <a:lnSpc>
                <a:spcPct val="100000"/>
              </a:lnSpc>
              <a:spcBef>
                <a:spcPct val="30000"/>
              </a:spcBef>
              <a:spcAft>
                <a:spcPct val="0"/>
              </a:spcAft>
              <a:buClrTx/>
              <a:buSzTx/>
              <a:buFontTx/>
              <a:buNone/>
              <a:tabLst/>
              <a:defRPr/>
            </a:pPr>
            <a:r>
              <a:rPr lang="en-US" altLang="en-US" dirty="0"/>
              <a:t>Many Christians take it in, but they don’t give it away.</a:t>
            </a:r>
          </a:p>
          <a:p>
            <a:pPr marL="0" marR="0" lvl="0" indent="0" algn="l" defTabSz="1371600" rtl="0" eaLnBrk="0" fontAlgn="base" latinLnBrk="0" hangingPunct="0">
              <a:lnSpc>
                <a:spcPct val="100000"/>
              </a:lnSpc>
              <a:spcBef>
                <a:spcPct val="30000"/>
              </a:spcBef>
              <a:spcAft>
                <a:spcPct val="0"/>
              </a:spcAft>
              <a:buClrTx/>
              <a:buSzTx/>
              <a:buFontTx/>
              <a:buNone/>
              <a:tabLst/>
              <a:defRPr/>
            </a:pPr>
            <a:r>
              <a:rPr lang="en-US" altLang="en-US" dirty="0"/>
              <a:t>Go to next slide.</a:t>
            </a:r>
          </a:p>
          <a:p>
            <a:endParaRPr lang="en-PK"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2428276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be taking the word of God and giving it away in order to live a healthy Christian life.</a:t>
            </a:r>
          </a:p>
          <a:p>
            <a:r>
              <a:rPr lang="en-US" dirty="0"/>
              <a:t>The Christian on the left is unhealthy like the Dead Sea.</a:t>
            </a:r>
          </a:p>
          <a:p>
            <a:r>
              <a:rPr lang="en-US" dirty="0"/>
              <a:t>The Christian on the right is healthy like the Sea of Galilea.</a:t>
            </a:r>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altLang="en-US" dirty="0"/>
              <a:t>The Sea of Galilee Christian takes in the word of God and gives it away.  </a:t>
            </a:r>
          </a:p>
          <a:p>
            <a:endParaRPr lang="en-PK"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2064011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compare a Cruise Ship to a large Church.</a:t>
            </a:r>
          </a:p>
          <a:p>
            <a:r>
              <a:rPr lang="en-US" dirty="0"/>
              <a:t>Positives:   	Both can accommodate a large number of people.</a:t>
            </a:r>
          </a:p>
          <a:p>
            <a:r>
              <a:rPr lang="en-US" dirty="0"/>
              <a:t>	Both are impressive and can attract attention.</a:t>
            </a:r>
          </a:p>
          <a:p>
            <a:r>
              <a:rPr lang="en-US" dirty="0"/>
              <a:t>	Lots of things to do and get involved in.  There is something for everyone.</a:t>
            </a:r>
          </a:p>
          <a:p>
            <a:r>
              <a:rPr lang="en-US" dirty="0"/>
              <a:t>Negatives:	Tough to maneuver.  You have to chart a course and stay on it.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Very expensive to run them.  You need bodies in order to keep it going.</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Both take lots of training to operate.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Illustration:	Cannot go to the captain and say let’s go to Belize instead of Cozumel</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Cannot tell the pastor can we look at this passage in John instead of Acts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You have to choose their programs on the boat.  You don’t create your own.</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Ministry at the large church is only through their programs.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Yacht to a Small Group:</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Positives: 	Can accommodate a few several people.  Including couples.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Can cater to the group deciding what they want to do.</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Negatives:	Still have to stay on a general agenda and no one person can take it off course.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Still takes planning, training and know how to run.</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Speedboat is Discipleship: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Positives:	Easy to maneuver.  You can go anywhere.  Either person can decide where to go.</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You can go off topic in Discipleship at anytime.  (Guy dealing with an issue is where it takes off!)</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Any idiot can learn to drive a speed boat very quickly.</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So also anyone can disciple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Confidentiality with issues.</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Like personal tutor.  You can customize your meetings to the person.</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Negatives:	Not impressive and noticed like the other two.  Under the radar ministry.</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t>Bottom Line is we can all get involved in speed boat ministry!  We don’t need formal training to do it.</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		</a:t>
            </a:r>
          </a:p>
          <a:p>
            <a:endParaRPr lang="en-PK"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1824627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a:t>
            </a:r>
          </a:p>
          <a:p>
            <a:r>
              <a:rPr lang="en-US" dirty="0"/>
              <a:t>If you can read your Bible and do what it says you can disciple another man.  This is the only prerequisite.  We have to study, practice and teach.  Don’t get to hung up on study.  If you start reading God’s word on your own and applying it you are becoming a man of the word.</a:t>
            </a:r>
          </a:p>
          <a:p>
            <a:r>
              <a:rPr lang="en-US" dirty="0"/>
              <a:t>As John told us it is no accident you are here.  Maybe brought you here this weekend because He wants you to get involved in discipleship.</a:t>
            </a:r>
          </a:p>
        </p:txBody>
      </p:sp>
      <p:sp>
        <p:nvSpPr>
          <p:cNvPr id="4" name="Slide Number Placeholder 3"/>
          <p:cNvSpPr>
            <a:spLocks noGrp="1"/>
          </p:cNvSpPr>
          <p:nvPr>
            <p:ph type="sldNum" sz="quarter" idx="5"/>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58556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487AF-096D-3E41-9F6F-1767DDC26F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ADEF4D-E9DE-D744-90BB-E5306C1DAD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7FE614-C9BA-464B-9C91-27A7AEF1C927}"/>
              </a:ext>
            </a:extLst>
          </p:cNvPr>
          <p:cNvSpPr>
            <a:spLocks noGrp="1"/>
          </p:cNvSpPr>
          <p:nvPr>
            <p:ph type="dt" sz="half" idx="10"/>
          </p:nvPr>
        </p:nvSpPr>
        <p:spPr/>
        <p:txBody>
          <a:bodyPr/>
          <a:lstStyle/>
          <a:p>
            <a:fld id="{EFAE7039-67DB-8045-890E-897D414FFB88}" type="datetimeFigureOut">
              <a:rPr lang="en-US" smtClean="0"/>
              <a:t>4/10/26</a:t>
            </a:fld>
            <a:endParaRPr lang="en-US"/>
          </a:p>
        </p:txBody>
      </p:sp>
      <p:sp>
        <p:nvSpPr>
          <p:cNvPr id="5" name="Footer Placeholder 4">
            <a:extLst>
              <a:ext uri="{FF2B5EF4-FFF2-40B4-BE49-F238E27FC236}">
                <a16:creationId xmlns:a16="http://schemas.microsoft.com/office/drawing/2014/main" id="{EB064435-A7C2-A243-8D44-B73167753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D5075-8374-E947-A307-7457B7CBFEEE}"/>
              </a:ext>
            </a:extLst>
          </p:cNvPr>
          <p:cNvSpPr>
            <a:spLocks noGrp="1"/>
          </p:cNvSpPr>
          <p:nvPr>
            <p:ph type="sldNum" sz="quarter" idx="12"/>
          </p:nvPr>
        </p:nvSpPr>
        <p:spPr/>
        <p:txBody>
          <a:bodyPr/>
          <a:lstStyle/>
          <a:p>
            <a:fld id="{0406FAD1-983F-C34C-9079-58E2B9C5B740}" type="slidenum">
              <a:rPr lang="en-US" smtClean="0"/>
              <a:t>‹#›</a:t>
            </a:fld>
            <a:endParaRPr lang="en-US"/>
          </a:p>
        </p:txBody>
      </p:sp>
    </p:spTree>
    <p:extLst>
      <p:ext uri="{BB962C8B-B14F-4D97-AF65-F5344CB8AC3E}">
        <p14:creationId xmlns:p14="http://schemas.microsoft.com/office/powerpoint/2010/main" val="289984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95F0-3109-9649-B18F-6F4DB6CC45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401F66-1BD4-FF42-A2A9-FF74289B57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64C43-E195-D348-BE75-60B9191A03DF}"/>
              </a:ext>
            </a:extLst>
          </p:cNvPr>
          <p:cNvSpPr>
            <a:spLocks noGrp="1"/>
          </p:cNvSpPr>
          <p:nvPr>
            <p:ph type="dt" sz="half" idx="10"/>
          </p:nvPr>
        </p:nvSpPr>
        <p:spPr/>
        <p:txBody>
          <a:bodyPr/>
          <a:lstStyle/>
          <a:p>
            <a:fld id="{EFAE7039-67DB-8045-890E-897D414FFB88}" type="datetimeFigureOut">
              <a:rPr lang="en-US" smtClean="0"/>
              <a:t>4/10/26</a:t>
            </a:fld>
            <a:endParaRPr lang="en-US"/>
          </a:p>
        </p:txBody>
      </p:sp>
      <p:sp>
        <p:nvSpPr>
          <p:cNvPr id="5" name="Footer Placeholder 4">
            <a:extLst>
              <a:ext uri="{FF2B5EF4-FFF2-40B4-BE49-F238E27FC236}">
                <a16:creationId xmlns:a16="http://schemas.microsoft.com/office/drawing/2014/main" id="{613B3F30-77B1-DD4C-BF0F-67D8DA7F7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F989E-7AD4-A74A-901F-F740D1EC2AFF}"/>
              </a:ext>
            </a:extLst>
          </p:cNvPr>
          <p:cNvSpPr>
            <a:spLocks noGrp="1"/>
          </p:cNvSpPr>
          <p:nvPr>
            <p:ph type="sldNum" sz="quarter" idx="12"/>
          </p:nvPr>
        </p:nvSpPr>
        <p:spPr/>
        <p:txBody>
          <a:bodyPr/>
          <a:lstStyle/>
          <a:p>
            <a:fld id="{0406FAD1-983F-C34C-9079-58E2B9C5B740}" type="slidenum">
              <a:rPr lang="en-US" smtClean="0"/>
              <a:t>‹#›</a:t>
            </a:fld>
            <a:endParaRPr lang="en-US"/>
          </a:p>
        </p:txBody>
      </p:sp>
    </p:spTree>
    <p:extLst>
      <p:ext uri="{BB962C8B-B14F-4D97-AF65-F5344CB8AC3E}">
        <p14:creationId xmlns:p14="http://schemas.microsoft.com/office/powerpoint/2010/main" val="252759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BE671E-EF69-D946-988C-B1E4B2566E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EB1E7D-9DAC-1E46-8C12-62E5EE8D84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DD537-C067-A64F-BE47-87FDBC7FF1B7}"/>
              </a:ext>
            </a:extLst>
          </p:cNvPr>
          <p:cNvSpPr>
            <a:spLocks noGrp="1"/>
          </p:cNvSpPr>
          <p:nvPr>
            <p:ph type="dt" sz="half" idx="10"/>
          </p:nvPr>
        </p:nvSpPr>
        <p:spPr/>
        <p:txBody>
          <a:bodyPr/>
          <a:lstStyle/>
          <a:p>
            <a:fld id="{EFAE7039-67DB-8045-890E-897D414FFB88}" type="datetimeFigureOut">
              <a:rPr lang="en-US" smtClean="0"/>
              <a:t>4/10/26</a:t>
            </a:fld>
            <a:endParaRPr lang="en-US"/>
          </a:p>
        </p:txBody>
      </p:sp>
      <p:sp>
        <p:nvSpPr>
          <p:cNvPr id="5" name="Footer Placeholder 4">
            <a:extLst>
              <a:ext uri="{FF2B5EF4-FFF2-40B4-BE49-F238E27FC236}">
                <a16:creationId xmlns:a16="http://schemas.microsoft.com/office/drawing/2014/main" id="{21DBEE27-06E1-EC4B-A9F1-162200B78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93B21-67BA-314C-9EE5-6EFA4977EFE1}"/>
              </a:ext>
            </a:extLst>
          </p:cNvPr>
          <p:cNvSpPr>
            <a:spLocks noGrp="1"/>
          </p:cNvSpPr>
          <p:nvPr>
            <p:ph type="sldNum" sz="quarter" idx="12"/>
          </p:nvPr>
        </p:nvSpPr>
        <p:spPr/>
        <p:txBody>
          <a:bodyPr/>
          <a:lstStyle/>
          <a:p>
            <a:fld id="{0406FAD1-983F-C34C-9079-58E2B9C5B740}" type="slidenum">
              <a:rPr lang="en-US" smtClean="0"/>
              <a:t>‹#›</a:t>
            </a:fld>
            <a:endParaRPr lang="en-US"/>
          </a:p>
        </p:txBody>
      </p:sp>
    </p:spTree>
    <p:extLst>
      <p:ext uri="{BB962C8B-B14F-4D97-AF65-F5344CB8AC3E}">
        <p14:creationId xmlns:p14="http://schemas.microsoft.com/office/powerpoint/2010/main" val="346175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6E8A-B0CA-8A4F-A04A-81FFC772F3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889026-0204-8144-BFA3-1A7D9836C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BBF65-2F09-9B4C-B3CD-789263AFFA62}"/>
              </a:ext>
            </a:extLst>
          </p:cNvPr>
          <p:cNvSpPr>
            <a:spLocks noGrp="1"/>
          </p:cNvSpPr>
          <p:nvPr>
            <p:ph type="dt" sz="half" idx="10"/>
          </p:nvPr>
        </p:nvSpPr>
        <p:spPr/>
        <p:txBody>
          <a:bodyPr/>
          <a:lstStyle/>
          <a:p>
            <a:fld id="{EFAE7039-67DB-8045-890E-897D414FFB88}" type="datetimeFigureOut">
              <a:rPr lang="en-US" smtClean="0"/>
              <a:t>4/10/26</a:t>
            </a:fld>
            <a:endParaRPr lang="en-US"/>
          </a:p>
        </p:txBody>
      </p:sp>
      <p:sp>
        <p:nvSpPr>
          <p:cNvPr id="5" name="Footer Placeholder 4">
            <a:extLst>
              <a:ext uri="{FF2B5EF4-FFF2-40B4-BE49-F238E27FC236}">
                <a16:creationId xmlns:a16="http://schemas.microsoft.com/office/drawing/2014/main" id="{408A2FE5-0CA2-B54B-ABE8-92FC5682B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4F25B-1BD1-4441-98AF-C57646F747F5}"/>
              </a:ext>
            </a:extLst>
          </p:cNvPr>
          <p:cNvSpPr>
            <a:spLocks noGrp="1"/>
          </p:cNvSpPr>
          <p:nvPr>
            <p:ph type="sldNum" sz="quarter" idx="12"/>
          </p:nvPr>
        </p:nvSpPr>
        <p:spPr/>
        <p:txBody>
          <a:bodyPr/>
          <a:lstStyle/>
          <a:p>
            <a:fld id="{0406FAD1-983F-C34C-9079-58E2B9C5B740}" type="slidenum">
              <a:rPr lang="en-US" smtClean="0"/>
              <a:t>‹#›</a:t>
            </a:fld>
            <a:endParaRPr lang="en-US"/>
          </a:p>
        </p:txBody>
      </p:sp>
    </p:spTree>
    <p:extLst>
      <p:ext uri="{BB962C8B-B14F-4D97-AF65-F5344CB8AC3E}">
        <p14:creationId xmlns:p14="http://schemas.microsoft.com/office/powerpoint/2010/main" val="242467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71950-C6B5-A947-B248-6D1DAF15E4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5DBEE2-72EF-C24A-9802-5518F85348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F7F25A-E471-D642-B8AA-58BC8F460A9F}"/>
              </a:ext>
            </a:extLst>
          </p:cNvPr>
          <p:cNvSpPr>
            <a:spLocks noGrp="1"/>
          </p:cNvSpPr>
          <p:nvPr>
            <p:ph type="dt" sz="half" idx="10"/>
          </p:nvPr>
        </p:nvSpPr>
        <p:spPr/>
        <p:txBody>
          <a:bodyPr/>
          <a:lstStyle/>
          <a:p>
            <a:fld id="{EFAE7039-67DB-8045-890E-897D414FFB88}" type="datetimeFigureOut">
              <a:rPr lang="en-US" smtClean="0"/>
              <a:t>4/10/26</a:t>
            </a:fld>
            <a:endParaRPr lang="en-US"/>
          </a:p>
        </p:txBody>
      </p:sp>
      <p:sp>
        <p:nvSpPr>
          <p:cNvPr id="5" name="Footer Placeholder 4">
            <a:extLst>
              <a:ext uri="{FF2B5EF4-FFF2-40B4-BE49-F238E27FC236}">
                <a16:creationId xmlns:a16="http://schemas.microsoft.com/office/drawing/2014/main" id="{E5A26C75-EFAD-2C43-871A-31CED1E2F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68CCA-B7C2-D04A-A36D-B2D6A51ED243}"/>
              </a:ext>
            </a:extLst>
          </p:cNvPr>
          <p:cNvSpPr>
            <a:spLocks noGrp="1"/>
          </p:cNvSpPr>
          <p:nvPr>
            <p:ph type="sldNum" sz="quarter" idx="12"/>
          </p:nvPr>
        </p:nvSpPr>
        <p:spPr/>
        <p:txBody>
          <a:bodyPr/>
          <a:lstStyle/>
          <a:p>
            <a:fld id="{0406FAD1-983F-C34C-9079-58E2B9C5B740}" type="slidenum">
              <a:rPr lang="en-US" smtClean="0"/>
              <a:t>‹#›</a:t>
            </a:fld>
            <a:endParaRPr lang="en-US"/>
          </a:p>
        </p:txBody>
      </p:sp>
    </p:spTree>
    <p:extLst>
      <p:ext uri="{BB962C8B-B14F-4D97-AF65-F5344CB8AC3E}">
        <p14:creationId xmlns:p14="http://schemas.microsoft.com/office/powerpoint/2010/main" val="47121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DF80-6661-C44A-9CDB-EBAFE93C24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D13B5-E245-A240-8408-2CCB0FDE56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0B14C0-E968-BF40-81B0-66C64FC0B5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FCB4D4-496A-DB4F-8FC3-BA520E38B133}"/>
              </a:ext>
            </a:extLst>
          </p:cNvPr>
          <p:cNvSpPr>
            <a:spLocks noGrp="1"/>
          </p:cNvSpPr>
          <p:nvPr>
            <p:ph type="dt" sz="half" idx="10"/>
          </p:nvPr>
        </p:nvSpPr>
        <p:spPr/>
        <p:txBody>
          <a:bodyPr/>
          <a:lstStyle/>
          <a:p>
            <a:fld id="{EFAE7039-67DB-8045-890E-897D414FFB88}" type="datetimeFigureOut">
              <a:rPr lang="en-US" smtClean="0"/>
              <a:t>4/10/26</a:t>
            </a:fld>
            <a:endParaRPr lang="en-US"/>
          </a:p>
        </p:txBody>
      </p:sp>
      <p:sp>
        <p:nvSpPr>
          <p:cNvPr id="6" name="Footer Placeholder 5">
            <a:extLst>
              <a:ext uri="{FF2B5EF4-FFF2-40B4-BE49-F238E27FC236}">
                <a16:creationId xmlns:a16="http://schemas.microsoft.com/office/drawing/2014/main" id="{6A0789C4-304E-704E-800C-F1DB0A0AB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8993E-2B66-8D42-AE10-2358316DEF99}"/>
              </a:ext>
            </a:extLst>
          </p:cNvPr>
          <p:cNvSpPr>
            <a:spLocks noGrp="1"/>
          </p:cNvSpPr>
          <p:nvPr>
            <p:ph type="sldNum" sz="quarter" idx="12"/>
          </p:nvPr>
        </p:nvSpPr>
        <p:spPr/>
        <p:txBody>
          <a:bodyPr/>
          <a:lstStyle/>
          <a:p>
            <a:fld id="{0406FAD1-983F-C34C-9079-58E2B9C5B740}" type="slidenum">
              <a:rPr lang="en-US" smtClean="0"/>
              <a:t>‹#›</a:t>
            </a:fld>
            <a:endParaRPr lang="en-US"/>
          </a:p>
        </p:txBody>
      </p:sp>
    </p:spTree>
    <p:extLst>
      <p:ext uri="{BB962C8B-B14F-4D97-AF65-F5344CB8AC3E}">
        <p14:creationId xmlns:p14="http://schemas.microsoft.com/office/powerpoint/2010/main" val="148128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357D9-D1A0-EF4C-8804-F7D437024F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FE7AA3-3B5D-694D-89D9-DE1F211F1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7D7612-3100-1B47-8523-133EDFA79E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BABA10-8464-C042-BCC2-08F4A0669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3EEAE-50AD-C944-9226-3073376E60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146A4C-2385-EE40-8DA2-3C982D512E96}"/>
              </a:ext>
            </a:extLst>
          </p:cNvPr>
          <p:cNvSpPr>
            <a:spLocks noGrp="1"/>
          </p:cNvSpPr>
          <p:nvPr>
            <p:ph type="dt" sz="half" idx="10"/>
          </p:nvPr>
        </p:nvSpPr>
        <p:spPr/>
        <p:txBody>
          <a:bodyPr/>
          <a:lstStyle/>
          <a:p>
            <a:fld id="{EFAE7039-67DB-8045-890E-897D414FFB88}" type="datetimeFigureOut">
              <a:rPr lang="en-US" smtClean="0"/>
              <a:t>4/10/26</a:t>
            </a:fld>
            <a:endParaRPr lang="en-US"/>
          </a:p>
        </p:txBody>
      </p:sp>
      <p:sp>
        <p:nvSpPr>
          <p:cNvPr id="8" name="Footer Placeholder 7">
            <a:extLst>
              <a:ext uri="{FF2B5EF4-FFF2-40B4-BE49-F238E27FC236}">
                <a16:creationId xmlns:a16="http://schemas.microsoft.com/office/drawing/2014/main" id="{93255F9E-F01F-5547-8DF2-645EFB80CD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5EAF48-7DDC-2F4C-BEEF-F555EF51F26B}"/>
              </a:ext>
            </a:extLst>
          </p:cNvPr>
          <p:cNvSpPr>
            <a:spLocks noGrp="1"/>
          </p:cNvSpPr>
          <p:nvPr>
            <p:ph type="sldNum" sz="quarter" idx="12"/>
          </p:nvPr>
        </p:nvSpPr>
        <p:spPr/>
        <p:txBody>
          <a:bodyPr/>
          <a:lstStyle/>
          <a:p>
            <a:fld id="{0406FAD1-983F-C34C-9079-58E2B9C5B740}" type="slidenum">
              <a:rPr lang="en-US" smtClean="0"/>
              <a:t>‹#›</a:t>
            </a:fld>
            <a:endParaRPr lang="en-US"/>
          </a:p>
        </p:txBody>
      </p:sp>
    </p:spTree>
    <p:extLst>
      <p:ext uri="{BB962C8B-B14F-4D97-AF65-F5344CB8AC3E}">
        <p14:creationId xmlns:p14="http://schemas.microsoft.com/office/powerpoint/2010/main" val="139794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B315-468C-BA4D-A587-E3A29E95A4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2BB11F-2CCA-0744-BA17-1AD64F6C1B66}"/>
              </a:ext>
            </a:extLst>
          </p:cNvPr>
          <p:cNvSpPr>
            <a:spLocks noGrp="1"/>
          </p:cNvSpPr>
          <p:nvPr>
            <p:ph type="dt" sz="half" idx="10"/>
          </p:nvPr>
        </p:nvSpPr>
        <p:spPr/>
        <p:txBody>
          <a:bodyPr/>
          <a:lstStyle/>
          <a:p>
            <a:fld id="{EFAE7039-67DB-8045-890E-897D414FFB88}" type="datetimeFigureOut">
              <a:rPr lang="en-US" smtClean="0"/>
              <a:t>4/10/26</a:t>
            </a:fld>
            <a:endParaRPr lang="en-US"/>
          </a:p>
        </p:txBody>
      </p:sp>
      <p:sp>
        <p:nvSpPr>
          <p:cNvPr id="4" name="Footer Placeholder 3">
            <a:extLst>
              <a:ext uri="{FF2B5EF4-FFF2-40B4-BE49-F238E27FC236}">
                <a16:creationId xmlns:a16="http://schemas.microsoft.com/office/drawing/2014/main" id="{24497177-3D40-5047-9BCE-D0D56C0D6D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2FBB8E-21E8-5D47-BB3E-3CCE022A8F27}"/>
              </a:ext>
            </a:extLst>
          </p:cNvPr>
          <p:cNvSpPr>
            <a:spLocks noGrp="1"/>
          </p:cNvSpPr>
          <p:nvPr>
            <p:ph type="sldNum" sz="quarter" idx="12"/>
          </p:nvPr>
        </p:nvSpPr>
        <p:spPr/>
        <p:txBody>
          <a:bodyPr/>
          <a:lstStyle/>
          <a:p>
            <a:fld id="{0406FAD1-983F-C34C-9079-58E2B9C5B740}" type="slidenum">
              <a:rPr lang="en-US" smtClean="0"/>
              <a:t>‹#›</a:t>
            </a:fld>
            <a:endParaRPr lang="en-US"/>
          </a:p>
        </p:txBody>
      </p:sp>
    </p:spTree>
    <p:extLst>
      <p:ext uri="{BB962C8B-B14F-4D97-AF65-F5344CB8AC3E}">
        <p14:creationId xmlns:p14="http://schemas.microsoft.com/office/powerpoint/2010/main" val="293749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273FC7-3BBE-DC41-AE00-0BF5BDA4D03B}"/>
              </a:ext>
            </a:extLst>
          </p:cNvPr>
          <p:cNvSpPr>
            <a:spLocks noGrp="1"/>
          </p:cNvSpPr>
          <p:nvPr>
            <p:ph type="dt" sz="half" idx="10"/>
          </p:nvPr>
        </p:nvSpPr>
        <p:spPr/>
        <p:txBody>
          <a:bodyPr/>
          <a:lstStyle/>
          <a:p>
            <a:fld id="{EFAE7039-67DB-8045-890E-897D414FFB88}" type="datetimeFigureOut">
              <a:rPr lang="en-US" smtClean="0"/>
              <a:t>4/10/26</a:t>
            </a:fld>
            <a:endParaRPr lang="en-US"/>
          </a:p>
        </p:txBody>
      </p:sp>
      <p:sp>
        <p:nvSpPr>
          <p:cNvPr id="3" name="Footer Placeholder 2">
            <a:extLst>
              <a:ext uri="{FF2B5EF4-FFF2-40B4-BE49-F238E27FC236}">
                <a16:creationId xmlns:a16="http://schemas.microsoft.com/office/drawing/2014/main" id="{D2B177B9-CE7A-6747-AD66-55F30A380C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9B2332-6B74-C147-8137-E8B4056827B9}"/>
              </a:ext>
            </a:extLst>
          </p:cNvPr>
          <p:cNvSpPr>
            <a:spLocks noGrp="1"/>
          </p:cNvSpPr>
          <p:nvPr>
            <p:ph type="sldNum" sz="quarter" idx="12"/>
          </p:nvPr>
        </p:nvSpPr>
        <p:spPr/>
        <p:txBody>
          <a:bodyPr/>
          <a:lstStyle/>
          <a:p>
            <a:fld id="{0406FAD1-983F-C34C-9079-58E2B9C5B740}" type="slidenum">
              <a:rPr lang="en-US" smtClean="0"/>
              <a:t>‹#›</a:t>
            </a:fld>
            <a:endParaRPr lang="en-US"/>
          </a:p>
        </p:txBody>
      </p:sp>
    </p:spTree>
    <p:extLst>
      <p:ext uri="{BB962C8B-B14F-4D97-AF65-F5344CB8AC3E}">
        <p14:creationId xmlns:p14="http://schemas.microsoft.com/office/powerpoint/2010/main" val="165152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E1BD-1BA2-D144-ABA0-78F9BADA0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9830C6-622B-CE4B-BEFB-E0245ABA1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F74E72-470D-7243-BD08-D6E6310FE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02F282-0391-1D4F-8B51-8E13F0453A42}"/>
              </a:ext>
            </a:extLst>
          </p:cNvPr>
          <p:cNvSpPr>
            <a:spLocks noGrp="1"/>
          </p:cNvSpPr>
          <p:nvPr>
            <p:ph type="dt" sz="half" idx="10"/>
          </p:nvPr>
        </p:nvSpPr>
        <p:spPr/>
        <p:txBody>
          <a:bodyPr/>
          <a:lstStyle/>
          <a:p>
            <a:fld id="{EFAE7039-67DB-8045-890E-897D414FFB88}" type="datetimeFigureOut">
              <a:rPr lang="en-US" smtClean="0"/>
              <a:t>4/10/26</a:t>
            </a:fld>
            <a:endParaRPr lang="en-US"/>
          </a:p>
        </p:txBody>
      </p:sp>
      <p:sp>
        <p:nvSpPr>
          <p:cNvPr id="6" name="Footer Placeholder 5">
            <a:extLst>
              <a:ext uri="{FF2B5EF4-FFF2-40B4-BE49-F238E27FC236}">
                <a16:creationId xmlns:a16="http://schemas.microsoft.com/office/drawing/2014/main" id="{6C918D02-4483-E344-99F6-B000D97D9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C67F83-7A03-594F-98C0-8027E0A91ADF}"/>
              </a:ext>
            </a:extLst>
          </p:cNvPr>
          <p:cNvSpPr>
            <a:spLocks noGrp="1"/>
          </p:cNvSpPr>
          <p:nvPr>
            <p:ph type="sldNum" sz="quarter" idx="12"/>
          </p:nvPr>
        </p:nvSpPr>
        <p:spPr/>
        <p:txBody>
          <a:bodyPr/>
          <a:lstStyle/>
          <a:p>
            <a:fld id="{0406FAD1-983F-C34C-9079-58E2B9C5B740}" type="slidenum">
              <a:rPr lang="en-US" smtClean="0"/>
              <a:t>‹#›</a:t>
            </a:fld>
            <a:endParaRPr lang="en-US"/>
          </a:p>
        </p:txBody>
      </p:sp>
    </p:spTree>
    <p:extLst>
      <p:ext uri="{BB962C8B-B14F-4D97-AF65-F5344CB8AC3E}">
        <p14:creationId xmlns:p14="http://schemas.microsoft.com/office/powerpoint/2010/main" val="350960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2D89-EDE4-A649-8EB4-614A72A3D1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4F5242-338A-434A-ABBF-B25E4CCE6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E08DBD-2F1E-1D49-8869-71047F9CF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8AE9D-9046-B344-902D-06AFFF3E48BF}"/>
              </a:ext>
            </a:extLst>
          </p:cNvPr>
          <p:cNvSpPr>
            <a:spLocks noGrp="1"/>
          </p:cNvSpPr>
          <p:nvPr>
            <p:ph type="dt" sz="half" idx="10"/>
          </p:nvPr>
        </p:nvSpPr>
        <p:spPr/>
        <p:txBody>
          <a:bodyPr/>
          <a:lstStyle/>
          <a:p>
            <a:fld id="{EFAE7039-67DB-8045-890E-897D414FFB88}" type="datetimeFigureOut">
              <a:rPr lang="en-US" smtClean="0"/>
              <a:t>4/10/26</a:t>
            </a:fld>
            <a:endParaRPr lang="en-US"/>
          </a:p>
        </p:txBody>
      </p:sp>
      <p:sp>
        <p:nvSpPr>
          <p:cNvPr id="6" name="Footer Placeholder 5">
            <a:extLst>
              <a:ext uri="{FF2B5EF4-FFF2-40B4-BE49-F238E27FC236}">
                <a16:creationId xmlns:a16="http://schemas.microsoft.com/office/drawing/2014/main" id="{A3E97D94-779F-2B4B-ACF7-C2D0456873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DB977-3758-954E-AF0B-287D0AF0ACD6}"/>
              </a:ext>
            </a:extLst>
          </p:cNvPr>
          <p:cNvSpPr>
            <a:spLocks noGrp="1"/>
          </p:cNvSpPr>
          <p:nvPr>
            <p:ph type="sldNum" sz="quarter" idx="12"/>
          </p:nvPr>
        </p:nvSpPr>
        <p:spPr/>
        <p:txBody>
          <a:bodyPr/>
          <a:lstStyle/>
          <a:p>
            <a:fld id="{0406FAD1-983F-C34C-9079-58E2B9C5B740}" type="slidenum">
              <a:rPr lang="en-US" smtClean="0"/>
              <a:t>‹#›</a:t>
            </a:fld>
            <a:endParaRPr lang="en-US"/>
          </a:p>
        </p:txBody>
      </p:sp>
    </p:spTree>
    <p:extLst>
      <p:ext uri="{BB962C8B-B14F-4D97-AF65-F5344CB8AC3E}">
        <p14:creationId xmlns:p14="http://schemas.microsoft.com/office/powerpoint/2010/main" val="191073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6C0A">
            <a:alpha val="5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57BC9-C7F4-FA40-A7FD-707B9B1AF4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8F3DEE-FA4E-4A40-8EAD-221457502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78FC2-D058-404C-BE24-F772C24DB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E7039-67DB-8045-890E-897D414FFB88}" type="datetimeFigureOut">
              <a:rPr lang="en-US" smtClean="0"/>
              <a:t>4/10/26</a:t>
            </a:fld>
            <a:endParaRPr lang="en-US"/>
          </a:p>
        </p:txBody>
      </p:sp>
      <p:sp>
        <p:nvSpPr>
          <p:cNvPr id="5" name="Footer Placeholder 4">
            <a:extLst>
              <a:ext uri="{FF2B5EF4-FFF2-40B4-BE49-F238E27FC236}">
                <a16:creationId xmlns:a16="http://schemas.microsoft.com/office/drawing/2014/main" id="{DBC81761-0FF6-4945-9C08-A6E9FBB57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D20006-CADC-0947-8B5E-D04BC1131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6FAD1-983F-C34C-9079-58E2B9C5B740}" type="slidenum">
              <a:rPr lang="en-US" smtClean="0"/>
              <a:t>‹#›</a:t>
            </a:fld>
            <a:endParaRPr lang="en-US"/>
          </a:p>
        </p:txBody>
      </p:sp>
    </p:spTree>
    <p:extLst>
      <p:ext uri="{BB962C8B-B14F-4D97-AF65-F5344CB8AC3E}">
        <p14:creationId xmlns:p14="http://schemas.microsoft.com/office/powerpoint/2010/main" val="24680046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png"/><Relationship Id="rId7"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8850AF7-EF0D-458D-8BEA-407617ECC5E6}"/>
              </a:ext>
            </a:extLst>
          </p:cNvPr>
          <p:cNvSpPr/>
          <p:nvPr/>
        </p:nvSpPr>
        <p:spPr>
          <a:xfrm>
            <a:off x="6214959" y="236673"/>
            <a:ext cx="5334000" cy="5403060"/>
          </a:xfrm>
          <a:prstGeom prst="roundRect">
            <a:avLst>
              <a:gd name="adj" fmla="val 2315"/>
            </a:avLst>
          </a:prstGeom>
          <a:solidFill>
            <a:srgbClr val="A74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pic>
        <p:nvPicPr>
          <p:cNvPr id="8" name="Picture 6" descr="Ministry In The Marketplace">
            <a:extLst>
              <a:ext uri="{FF2B5EF4-FFF2-40B4-BE49-F238E27FC236}">
                <a16:creationId xmlns:a16="http://schemas.microsoft.com/office/drawing/2014/main" id="{0C133436-63BC-4B3D-B026-BD82FB7924A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7143" t="19643" r="7143" b="19643"/>
          <a:stretch/>
        </p:blipFill>
        <p:spPr bwMode="auto">
          <a:xfrm>
            <a:off x="762849" y="881248"/>
            <a:ext cx="4212320" cy="298372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6D3AAF21-8C32-47C8-A94E-3DCAB2264B42}"/>
              </a:ext>
            </a:extLst>
          </p:cNvPr>
          <p:cNvSpPr txBox="1">
            <a:spLocks/>
          </p:cNvSpPr>
          <p:nvPr/>
        </p:nvSpPr>
        <p:spPr>
          <a:xfrm>
            <a:off x="838200" y="4565491"/>
            <a:ext cx="4913777" cy="800197"/>
          </a:xfrm>
          <a:prstGeom prst="rect">
            <a:avLst/>
          </a:prstGeom>
        </p:spPr>
        <p:txBody>
          <a:bodyPr vert="horz" wrap="square" lIns="121899" tIns="60949" rIns="121899" bIns="60949" rtlCol="0" anchor="ctr">
            <a:spAutoFit/>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marL="0" marR="0" lvl="0" indent="0" defTabSz="1218987"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Aeonik" panose="02010503030300000000" pitchFamily="50" charset="0"/>
                <a:ea typeface="Roboto Condensed" pitchFamily="2" charset="0"/>
              </a:rPr>
              <a:t>Discipleship</a:t>
            </a:r>
          </a:p>
        </p:txBody>
      </p:sp>
      <p:sp>
        <p:nvSpPr>
          <p:cNvPr id="5" name="Oval 4">
            <a:extLst>
              <a:ext uri="{FF2B5EF4-FFF2-40B4-BE49-F238E27FC236}">
                <a16:creationId xmlns:a16="http://schemas.microsoft.com/office/drawing/2014/main" id="{82113F6C-11BF-4F76-A01E-5AB2ABF47BB7}"/>
              </a:ext>
            </a:extLst>
          </p:cNvPr>
          <p:cNvSpPr/>
          <p:nvPr/>
        </p:nvSpPr>
        <p:spPr>
          <a:xfrm>
            <a:off x="6634059" y="373110"/>
            <a:ext cx="4495800" cy="4495800"/>
          </a:xfrm>
          <a:prstGeom prst="ellipse">
            <a:avLst/>
          </a:prstGeom>
          <a:noFill/>
          <a:ln w="79375">
            <a:solidFill>
              <a:srgbClr val="CE7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15" name="Oval 14">
            <a:extLst>
              <a:ext uri="{FF2B5EF4-FFF2-40B4-BE49-F238E27FC236}">
                <a16:creationId xmlns:a16="http://schemas.microsoft.com/office/drawing/2014/main" id="{1AB252EC-7628-48AA-B2AF-3D42C88E7D20}"/>
              </a:ext>
            </a:extLst>
          </p:cNvPr>
          <p:cNvSpPr/>
          <p:nvPr/>
        </p:nvSpPr>
        <p:spPr>
          <a:xfrm>
            <a:off x="6974432" y="784589"/>
            <a:ext cx="3750125" cy="3750125"/>
          </a:xfrm>
          <a:prstGeom prst="ellipse">
            <a:avLst/>
          </a:prstGeom>
          <a:noFill/>
          <a:ln w="79375">
            <a:solidFill>
              <a:srgbClr val="CE7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79388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B6038CA5-92BA-33BC-D93D-E6165504AAEA}"/>
              </a:ext>
            </a:extLst>
          </p:cNvPr>
          <p:cNvSpPr/>
          <p:nvPr/>
        </p:nvSpPr>
        <p:spPr>
          <a:xfrm>
            <a:off x="3848100" y="1509889"/>
            <a:ext cx="4495800" cy="4495800"/>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1" name="Oval 30">
            <a:extLst>
              <a:ext uri="{FF2B5EF4-FFF2-40B4-BE49-F238E27FC236}">
                <a16:creationId xmlns:a16="http://schemas.microsoft.com/office/drawing/2014/main" id="{79B0E9B6-86D7-49E2-4BE6-B3B26C643E51}"/>
              </a:ext>
            </a:extLst>
          </p:cNvPr>
          <p:cNvSpPr/>
          <p:nvPr/>
        </p:nvSpPr>
        <p:spPr>
          <a:xfrm>
            <a:off x="4188473" y="1921368"/>
            <a:ext cx="3750125" cy="3750125"/>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pic>
        <p:nvPicPr>
          <p:cNvPr id="29" name="Picture 6" descr="Ministry In The Marketplace">
            <a:extLst>
              <a:ext uri="{FF2B5EF4-FFF2-40B4-BE49-F238E27FC236}">
                <a16:creationId xmlns:a16="http://schemas.microsoft.com/office/drawing/2014/main" id="{B7E0CD12-2CAB-1DAC-0ECD-66E572DF6F0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7143" t="19643" r="7143" b="19643"/>
          <a:stretch/>
        </p:blipFill>
        <p:spPr bwMode="auto">
          <a:xfrm>
            <a:off x="11125200" y="6096000"/>
            <a:ext cx="976827" cy="691919"/>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4F020420-D12A-188F-3B11-F186CA1D4EF9}"/>
              </a:ext>
            </a:extLst>
          </p:cNvPr>
          <p:cNvGrpSpPr/>
          <p:nvPr/>
        </p:nvGrpSpPr>
        <p:grpSpPr>
          <a:xfrm>
            <a:off x="940873" y="2402217"/>
            <a:ext cx="10151891" cy="3210993"/>
            <a:chOff x="424528" y="1446705"/>
            <a:chExt cx="7771327" cy="2458033"/>
          </a:xfrm>
        </p:grpSpPr>
        <p:pic>
          <p:nvPicPr>
            <p:cNvPr id="4" name="Picture 3">
              <a:extLst>
                <a:ext uri="{FF2B5EF4-FFF2-40B4-BE49-F238E27FC236}">
                  <a16:creationId xmlns:a16="http://schemas.microsoft.com/office/drawing/2014/main" id="{9ABA4536-0248-4137-2C08-4CFEC1FDEABD}"/>
                </a:ext>
              </a:extLst>
            </p:cNvPr>
            <p:cNvPicPr>
              <a:picLocks noChangeAspect="1"/>
            </p:cNvPicPr>
            <p:nvPr/>
          </p:nvPicPr>
          <p:blipFill rotWithShape="1">
            <a:blip r:embed="rId5">
              <a:extLst>
                <a:ext uri="{28A0092B-C50C-407E-A947-70E740481C1C}">
                  <a14:useLocalDpi xmlns:a14="http://schemas.microsoft.com/office/drawing/2010/main" val="0"/>
                </a:ext>
              </a:extLst>
            </a:blip>
            <a:srcRect l="8777" r="52256"/>
            <a:stretch/>
          </p:blipFill>
          <p:spPr>
            <a:xfrm>
              <a:off x="704982" y="1446705"/>
              <a:ext cx="847244" cy="1916791"/>
            </a:xfrm>
            <a:prstGeom prst="rect">
              <a:avLst/>
            </a:prstGeom>
          </p:spPr>
        </p:pic>
        <p:sp>
          <p:nvSpPr>
            <p:cNvPr id="12" name="Title 1">
              <a:extLst>
                <a:ext uri="{FF2B5EF4-FFF2-40B4-BE49-F238E27FC236}">
                  <a16:creationId xmlns:a16="http://schemas.microsoft.com/office/drawing/2014/main" id="{4D50C9CC-1EC7-246E-56D4-D75CE0557F24}"/>
                </a:ext>
              </a:extLst>
            </p:cNvPr>
            <p:cNvSpPr txBox="1">
              <a:spLocks/>
            </p:cNvSpPr>
            <p:nvPr/>
          </p:nvSpPr>
          <p:spPr>
            <a:xfrm>
              <a:off x="2419854" y="3369905"/>
              <a:ext cx="1367954" cy="51118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a:solidFill>
                    <a:prstClr val="black"/>
                  </a:solidFill>
                  <a:latin typeface="Aeonik" panose="02010503030300000000" pitchFamily="50" charset="0"/>
                </a:rPr>
                <a:t>TIMOTHY</a:t>
              </a:r>
            </a:p>
          </p:txBody>
        </p:sp>
        <p:sp>
          <p:nvSpPr>
            <p:cNvPr id="13" name="Title 1">
              <a:extLst>
                <a:ext uri="{FF2B5EF4-FFF2-40B4-BE49-F238E27FC236}">
                  <a16:creationId xmlns:a16="http://schemas.microsoft.com/office/drawing/2014/main" id="{B8EC8523-24C3-BF68-3732-244AEAA2960F}"/>
                </a:ext>
              </a:extLst>
            </p:cNvPr>
            <p:cNvSpPr txBox="1">
              <a:spLocks/>
            </p:cNvSpPr>
            <p:nvPr/>
          </p:nvSpPr>
          <p:spPr>
            <a:xfrm>
              <a:off x="424528" y="3310442"/>
              <a:ext cx="1463040" cy="594296"/>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a:solidFill>
                    <a:prstClr val="black"/>
                  </a:solidFill>
                  <a:latin typeface="Aeonik" panose="02010503030300000000" pitchFamily="50" charset="0"/>
                </a:rPr>
                <a:t>PAUL</a:t>
              </a:r>
            </a:p>
          </p:txBody>
        </p:sp>
        <p:sp>
          <p:nvSpPr>
            <p:cNvPr id="14" name="Title 1">
              <a:extLst>
                <a:ext uri="{FF2B5EF4-FFF2-40B4-BE49-F238E27FC236}">
                  <a16:creationId xmlns:a16="http://schemas.microsoft.com/office/drawing/2014/main" id="{BD54407F-F689-4BE3-9AA9-3DE2076B5C2B}"/>
                </a:ext>
              </a:extLst>
            </p:cNvPr>
            <p:cNvSpPr txBox="1">
              <a:spLocks/>
            </p:cNvSpPr>
            <p:nvPr/>
          </p:nvSpPr>
          <p:spPr>
            <a:xfrm>
              <a:off x="1236386" y="2003350"/>
              <a:ext cx="1744590" cy="5942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400" dirty="0">
                <a:solidFill>
                  <a:srgbClr val="A74C30"/>
                </a:solidFill>
                <a:latin typeface="Aeonik" panose="02010503030300000000" pitchFamily="50" charset="0"/>
              </a:endParaRPr>
            </a:p>
          </p:txBody>
        </p:sp>
        <p:sp>
          <p:nvSpPr>
            <p:cNvPr id="16" name="Title 1">
              <a:extLst>
                <a:ext uri="{FF2B5EF4-FFF2-40B4-BE49-F238E27FC236}">
                  <a16:creationId xmlns:a16="http://schemas.microsoft.com/office/drawing/2014/main" id="{14BCC53E-3743-E386-6CF4-4F6A59F01DBE}"/>
                </a:ext>
              </a:extLst>
            </p:cNvPr>
            <p:cNvSpPr txBox="1">
              <a:spLocks/>
            </p:cNvSpPr>
            <p:nvPr/>
          </p:nvSpPr>
          <p:spPr>
            <a:xfrm>
              <a:off x="3386153" y="2003350"/>
              <a:ext cx="1744590" cy="61839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400" dirty="0">
                <a:solidFill>
                  <a:srgbClr val="A74C30"/>
                </a:solidFill>
                <a:latin typeface="Aeonik" panose="02010503030300000000" pitchFamily="50" charset="0"/>
              </a:endParaRPr>
            </a:p>
          </p:txBody>
        </p:sp>
        <p:pic>
          <p:nvPicPr>
            <p:cNvPr id="3" name="Picture 2">
              <a:extLst>
                <a:ext uri="{FF2B5EF4-FFF2-40B4-BE49-F238E27FC236}">
                  <a16:creationId xmlns:a16="http://schemas.microsoft.com/office/drawing/2014/main" id="{D3B6B859-6E37-12C4-51CC-B70F7BB07C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284" r="21284"/>
            <a:stretch/>
          </p:blipFill>
          <p:spPr>
            <a:xfrm>
              <a:off x="2600323" y="1453113"/>
              <a:ext cx="1122446" cy="1916792"/>
            </a:xfrm>
            <a:prstGeom prst="rect">
              <a:avLst/>
            </a:prstGeom>
          </p:spPr>
        </p:pic>
        <p:pic>
          <p:nvPicPr>
            <p:cNvPr id="6" name="Picture 5">
              <a:extLst>
                <a:ext uri="{FF2B5EF4-FFF2-40B4-BE49-F238E27FC236}">
                  <a16:creationId xmlns:a16="http://schemas.microsoft.com/office/drawing/2014/main" id="{A2B2808B-75A2-14B8-BD33-6D76BC7A59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284" r="21284"/>
            <a:stretch/>
          </p:blipFill>
          <p:spPr>
            <a:xfrm>
              <a:off x="7062180" y="1523860"/>
              <a:ext cx="1133675" cy="1935969"/>
            </a:xfrm>
            <a:prstGeom prst="rect">
              <a:avLst/>
            </a:prstGeom>
          </p:spPr>
        </p:pic>
      </p:grpSp>
      <p:pic>
        <p:nvPicPr>
          <p:cNvPr id="2" name="Picture 1">
            <a:extLst>
              <a:ext uri="{FF2B5EF4-FFF2-40B4-BE49-F238E27FC236}">
                <a16:creationId xmlns:a16="http://schemas.microsoft.com/office/drawing/2014/main" id="{B180DC06-3323-7B9E-BB17-978227A9E540}"/>
              </a:ext>
            </a:extLst>
          </p:cNvPr>
          <p:cNvPicPr>
            <a:picLocks noChangeAspect="1"/>
          </p:cNvPicPr>
          <p:nvPr/>
        </p:nvPicPr>
        <p:blipFill rotWithShape="1">
          <a:blip r:embed="rId5">
            <a:extLst>
              <a:ext uri="{28A0092B-C50C-407E-A947-70E740481C1C}">
                <a14:useLocalDpi xmlns:a14="http://schemas.microsoft.com/office/drawing/2010/main" val="0"/>
              </a:ext>
            </a:extLst>
          </a:blip>
          <a:srcRect l="8777" r="52256"/>
          <a:stretch/>
        </p:blipFill>
        <p:spPr>
          <a:xfrm>
            <a:off x="6922669" y="2461604"/>
            <a:ext cx="1106777" cy="2503955"/>
          </a:xfrm>
          <a:prstGeom prst="rect">
            <a:avLst/>
          </a:prstGeom>
        </p:spPr>
      </p:pic>
      <p:sp>
        <p:nvSpPr>
          <p:cNvPr id="5" name="Title 1">
            <a:extLst>
              <a:ext uri="{FF2B5EF4-FFF2-40B4-BE49-F238E27FC236}">
                <a16:creationId xmlns:a16="http://schemas.microsoft.com/office/drawing/2014/main" id="{B8CBC070-856A-FBF2-14C0-682DD5D5C485}"/>
              </a:ext>
            </a:extLst>
          </p:cNvPr>
          <p:cNvSpPr txBox="1">
            <a:spLocks/>
          </p:cNvSpPr>
          <p:nvPr/>
        </p:nvSpPr>
        <p:spPr>
          <a:xfrm>
            <a:off x="7656293" y="3180888"/>
            <a:ext cx="2279004" cy="776345"/>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400" dirty="0">
              <a:solidFill>
                <a:srgbClr val="A74C30"/>
              </a:solidFill>
              <a:latin typeface="Aeonik" panose="02010503030300000000" pitchFamily="50" charset="0"/>
            </a:endParaRPr>
          </a:p>
        </p:txBody>
      </p:sp>
      <p:sp>
        <p:nvSpPr>
          <p:cNvPr id="7" name="Title 1">
            <a:extLst>
              <a:ext uri="{FF2B5EF4-FFF2-40B4-BE49-F238E27FC236}">
                <a16:creationId xmlns:a16="http://schemas.microsoft.com/office/drawing/2014/main" id="{2D9B22F1-BACD-5805-7FDE-18BBFD9025E1}"/>
              </a:ext>
            </a:extLst>
          </p:cNvPr>
          <p:cNvSpPr txBox="1">
            <a:spLocks/>
          </p:cNvSpPr>
          <p:nvPr/>
        </p:nvSpPr>
        <p:spPr>
          <a:xfrm>
            <a:off x="6602329" y="4960458"/>
            <a:ext cx="1786995" cy="66777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a:solidFill>
                  <a:prstClr val="black"/>
                </a:solidFill>
                <a:latin typeface="Aeonik" panose="02010503030300000000" pitchFamily="50" charset="0"/>
              </a:rPr>
              <a:t>Faithful Men</a:t>
            </a:r>
          </a:p>
        </p:txBody>
      </p:sp>
      <p:sp>
        <p:nvSpPr>
          <p:cNvPr id="8" name="Title 1">
            <a:extLst>
              <a:ext uri="{FF2B5EF4-FFF2-40B4-BE49-F238E27FC236}">
                <a16:creationId xmlns:a16="http://schemas.microsoft.com/office/drawing/2014/main" id="{8F5E04C0-0CD2-43D0-AA1D-C8FF9B62D1D4}"/>
              </a:ext>
            </a:extLst>
          </p:cNvPr>
          <p:cNvSpPr txBox="1">
            <a:spLocks/>
          </p:cNvSpPr>
          <p:nvPr/>
        </p:nvSpPr>
        <p:spPr>
          <a:xfrm>
            <a:off x="9396850" y="4906172"/>
            <a:ext cx="1911208" cy="776345"/>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b="1" dirty="0">
                <a:solidFill>
                  <a:prstClr val="black"/>
                </a:solidFill>
                <a:latin typeface="Aeonik" panose="02010503030300000000" pitchFamily="50" charset="0"/>
              </a:rPr>
              <a:t>Others</a:t>
            </a:r>
          </a:p>
        </p:txBody>
      </p:sp>
      <p:sp>
        <p:nvSpPr>
          <p:cNvPr id="9" name="TextBox 8">
            <a:extLst>
              <a:ext uri="{FF2B5EF4-FFF2-40B4-BE49-F238E27FC236}">
                <a16:creationId xmlns:a16="http://schemas.microsoft.com/office/drawing/2014/main" id="{2C5C8C58-3981-17A6-6DCE-D5D2914DAEC9}"/>
              </a:ext>
            </a:extLst>
          </p:cNvPr>
          <p:cNvSpPr txBox="1"/>
          <p:nvPr/>
        </p:nvSpPr>
        <p:spPr>
          <a:xfrm>
            <a:off x="3581400" y="652851"/>
            <a:ext cx="5029200" cy="1200329"/>
          </a:xfrm>
          <a:prstGeom prst="rect">
            <a:avLst/>
          </a:prstGeom>
          <a:noFill/>
        </p:spPr>
        <p:txBody>
          <a:bodyPr wrap="square" rtlCol="0">
            <a:spAutoFit/>
          </a:bodyPr>
          <a:lstStyle/>
          <a:p>
            <a:pPr algn="ctr"/>
            <a:r>
              <a:rPr lang="en-US" sz="3600" dirty="0"/>
              <a:t>2 Timothy 2:2</a:t>
            </a:r>
          </a:p>
          <a:p>
            <a:pPr algn="ctr"/>
            <a:r>
              <a:rPr lang="en-US" sz="3600" dirty="0"/>
              <a:t>Four Generations</a:t>
            </a:r>
          </a:p>
        </p:txBody>
      </p:sp>
      <p:grpSp>
        <p:nvGrpSpPr>
          <p:cNvPr id="10" name="Graphic 59">
            <a:extLst>
              <a:ext uri="{FF2B5EF4-FFF2-40B4-BE49-F238E27FC236}">
                <a16:creationId xmlns:a16="http://schemas.microsoft.com/office/drawing/2014/main" id="{DB05BC3B-189D-0DB5-4257-61C0515B3321}"/>
              </a:ext>
            </a:extLst>
          </p:cNvPr>
          <p:cNvGrpSpPr/>
          <p:nvPr/>
        </p:nvGrpSpPr>
        <p:grpSpPr>
          <a:xfrm>
            <a:off x="2767679" y="3343078"/>
            <a:ext cx="637364" cy="276464"/>
            <a:chOff x="2471554" y="3232811"/>
            <a:chExt cx="637364" cy="276464"/>
          </a:xfrm>
          <a:solidFill>
            <a:srgbClr val="A74C30"/>
          </a:solidFill>
        </p:grpSpPr>
        <p:sp>
          <p:nvSpPr>
            <p:cNvPr id="11" name="Freeform: Shape 61">
              <a:extLst>
                <a:ext uri="{FF2B5EF4-FFF2-40B4-BE49-F238E27FC236}">
                  <a16:creationId xmlns:a16="http://schemas.microsoft.com/office/drawing/2014/main" id="{BA576394-67E9-000D-25F0-67D8E7BB17A8}"/>
                </a:ext>
              </a:extLst>
            </p:cNvPr>
            <p:cNvSpPr/>
            <p:nvPr/>
          </p:nvSpPr>
          <p:spPr>
            <a:xfrm>
              <a:off x="2779233" y="3232811"/>
              <a:ext cx="329685" cy="276464"/>
            </a:xfrm>
            <a:custGeom>
              <a:avLst/>
              <a:gdLst>
                <a:gd name="connsiteX0" fmla="*/ 321524 w 329685"/>
                <a:gd name="connsiteY0" fmla="*/ 121047 h 276464"/>
                <a:gd name="connsiteX1" fmla="*/ 178837 w 329685"/>
                <a:gd name="connsiteY1" fmla="*/ 4972 h 276464"/>
                <a:gd name="connsiteX2" fmla="*/ 147655 w 329685"/>
                <a:gd name="connsiteY2" fmla="*/ 8166 h 276464"/>
                <a:gd name="connsiteX3" fmla="*/ 150849 w 329685"/>
                <a:gd name="connsiteY3" fmla="*/ 39347 h 276464"/>
                <a:gd name="connsiteX4" fmla="*/ 245102 w 329685"/>
                <a:gd name="connsiteY4" fmla="*/ 116035 h 276464"/>
                <a:gd name="connsiteX5" fmla="*/ 22177 w 329685"/>
                <a:gd name="connsiteY5" fmla="*/ 116035 h 276464"/>
                <a:gd name="connsiteX6" fmla="*/ 0 w 329685"/>
                <a:gd name="connsiteY6" fmla="*/ 138212 h 276464"/>
                <a:gd name="connsiteX7" fmla="*/ 22177 w 329685"/>
                <a:gd name="connsiteY7" fmla="*/ 160389 h 276464"/>
                <a:gd name="connsiteX8" fmla="*/ 245146 w 329685"/>
                <a:gd name="connsiteY8" fmla="*/ 160389 h 276464"/>
                <a:gd name="connsiteX9" fmla="*/ 150849 w 329685"/>
                <a:gd name="connsiteY9" fmla="*/ 237122 h 276464"/>
                <a:gd name="connsiteX10" fmla="*/ 147655 w 329685"/>
                <a:gd name="connsiteY10" fmla="*/ 268303 h 276464"/>
                <a:gd name="connsiteX11" fmla="*/ 164865 w 329685"/>
                <a:gd name="connsiteY11" fmla="*/ 276464 h 276464"/>
                <a:gd name="connsiteX12" fmla="*/ 178837 w 329685"/>
                <a:gd name="connsiteY12" fmla="*/ 271497 h 276464"/>
                <a:gd name="connsiteX13" fmla="*/ 321524 w 329685"/>
                <a:gd name="connsiteY13" fmla="*/ 155422 h 276464"/>
                <a:gd name="connsiteX14" fmla="*/ 329685 w 329685"/>
                <a:gd name="connsiteY14" fmla="*/ 138212 h 276464"/>
                <a:gd name="connsiteX15" fmla="*/ 321524 w 329685"/>
                <a:gd name="connsiteY15" fmla="*/ 121047 h 2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685" h="276464">
                  <a:moveTo>
                    <a:pt x="321524" y="121047"/>
                  </a:moveTo>
                  <a:lnTo>
                    <a:pt x="178837" y="4972"/>
                  </a:lnTo>
                  <a:cubicBezTo>
                    <a:pt x="169345" y="-2745"/>
                    <a:pt x="155373" y="-1326"/>
                    <a:pt x="147655" y="8166"/>
                  </a:cubicBezTo>
                  <a:cubicBezTo>
                    <a:pt x="139938" y="17658"/>
                    <a:pt x="141357" y="31629"/>
                    <a:pt x="150849" y="39347"/>
                  </a:cubicBezTo>
                  <a:lnTo>
                    <a:pt x="245102" y="116035"/>
                  </a:lnTo>
                  <a:lnTo>
                    <a:pt x="22177" y="116035"/>
                  </a:lnTo>
                  <a:cubicBezTo>
                    <a:pt x="9935" y="116035"/>
                    <a:pt x="0" y="125971"/>
                    <a:pt x="0" y="138212"/>
                  </a:cubicBezTo>
                  <a:cubicBezTo>
                    <a:pt x="0" y="150454"/>
                    <a:pt x="9935" y="160389"/>
                    <a:pt x="22177" y="160389"/>
                  </a:cubicBezTo>
                  <a:lnTo>
                    <a:pt x="245146" y="160389"/>
                  </a:lnTo>
                  <a:lnTo>
                    <a:pt x="150849" y="237122"/>
                  </a:lnTo>
                  <a:cubicBezTo>
                    <a:pt x="141357" y="244840"/>
                    <a:pt x="139893" y="258811"/>
                    <a:pt x="147655" y="268303"/>
                  </a:cubicBezTo>
                  <a:cubicBezTo>
                    <a:pt x="152047" y="273670"/>
                    <a:pt x="158434" y="276464"/>
                    <a:pt x="164865" y="276464"/>
                  </a:cubicBezTo>
                  <a:cubicBezTo>
                    <a:pt x="169788" y="276464"/>
                    <a:pt x="174712" y="274823"/>
                    <a:pt x="178837" y="271497"/>
                  </a:cubicBezTo>
                  <a:lnTo>
                    <a:pt x="321524" y="155422"/>
                  </a:lnTo>
                  <a:cubicBezTo>
                    <a:pt x="326714" y="151208"/>
                    <a:pt x="329685" y="144910"/>
                    <a:pt x="329685" y="138212"/>
                  </a:cubicBezTo>
                  <a:cubicBezTo>
                    <a:pt x="329730" y="131559"/>
                    <a:pt x="326714" y="125261"/>
                    <a:pt x="321524" y="121047"/>
                  </a:cubicBezTo>
                  <a:close/>
                </a:path>
              </a:pathLst>
            </a:custGeom>
            <a:solidFill>
              <a:srgbClr val="A74C30"/>
            </a:solidFill>
            <a:ln w="4402" cap="flat">
              <a:noFill/>
              <a:prstDash val="solid"/>
              <a:miter/>
            </a:ln>
          </p:spPr>
          <p:txBody>
            <a:bodyPr rtlCol="0" anchor="ctr"/>
            <a:lstStyle/>
            <a:p>
              <a:endParaRPr lang="en-US" dirty="0"/>
            </a:p>
          </p:txBody>
        </p:sp>
        <p:sp>
          <p:nvSpPr>
            <p:cNvPr id="17" name="Freeform: Shape 62">
              <a:extLst>
                <a:ext uri="{FF2B5EF4-FFF2-40B4-BE49-F238E27FC236}">
                  <a16:creationId xmlns:a16="http://schemas.microsoft.com/office/drawing/2014/main" id="{3E2862B2-6E0E-CE01-9FC2-4C3BC582106F}"/>
                </a:ext>
              </a:extLst>
            </p:cNvPr>
            <p:cNvSpPr/>
            <p:nvPr/>
          </p:nvSpPr>
          <p:spPr>
            <a:xfrm>
              <a:off x="257411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sp>
          <p:nvSpPr>
            <p:cNvPr id="18" name="Freeform: Shape 63">
              <a:extLst>
                <a:ext uri="{FF2B5EF4-FFF2-40B4-BE49-F238E27FC236}">
                  <a16:creationId xmlns:a16="http://schemas.microsoft.com/office/drawing/2014/main" id="{1E230EF4-937E-6E07-BCE4-648C1C8C8435}"/>
                </a:ext>
              </a:extLst>
            </p:cNvPr>
            <p:cNvSpPr/>
            <p:nvPr/>
          </p:nvSpPr>
          <p:spPr>
            <a:xfrm>
              <a:off x="247155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sp>
          <p:nvSpPr>
            <p:cNvPr id="19" name="Freeform: Shape 64">
              <a:extLst>
                <a:ext uri="{FF2B5EF4-FFF2-40B4-BE49-F238E27FC236}">
                  <a16:creationId xmlns:a16="http://schemas.microsoft.com/office/drawing/2014/main" id="{9903F32B-05B5-2D44-F3A7-504809830313}"/>
                </a:ext>
              </a:extLst>
            </p:cNvPr>
            <p:cNvSpPr/>
            <p:nvPr/>
          </p:nvSpPr>
          <p:spPr>
            <a:xfrm>
              <a:off x="267667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grpSp>
      <p:grpSp>
        <p:nvGrpSpPr>
          <p:cNvPr id="21" name="Graphic 59">
            <a:extLst>
              <a:ext uri="{FF2B5EF4-FFF2-40B4-BE49-F238E27FC236}">
                <a16:creationId xmlns:a16="http://schemas.microsoft.com/office/drawing/2014/main" id="{2E7CDF46-9459-A49A-DC1B-50769DF2751B}"/>
              </a:ext>
            </a:extLst>
          </p:cNvPr>
          <p:cNvGrpSpPr/>
          <p:nvPr/>
        </p:nvGrpSpPr>
        <p:grpSpPr>
          <a:xfrm>
            <a:off x="5744853" y="3371043"/>
            <a:ext cx="637364" cy="276464"/>
            <a:chOff x="2471554" y="3232811"/>
            <a:chExt cx="637364" cy="276464"/>
          </a:xfrm>
          <a:solidFill>
            <a:srgbClr val="A74C30"/>
          </a:solidFill>
        </p:grpSpPr>
        <p:sp>
          <p:nvSpPr>
            <p:cNvPr id="22" name="Freeform: Shape 61">
              <a:extLst>
                <a:ext uri="{FF2B5EF4-FFF2-40B4-BE49-F238E27FC236}">
                  <a16:creationId xmlns:a16="http://schemas.microsoft.com/office/drawing/2014/main" id="{0AB5A9FF-0A9E-672A-0F28-F32FEEDC5D7A}"/>
                </a:ext>
              </a:extLst>
            </p:cNvPr>
            <p:cNvSpPr/>
            <p:nvPr/>
          </p:nvSpPr>
          <p:spPr>
            <a:xfrm>
              <a:off x="2779233" y="3232811"/>
              <a:ext cx="329685" cy="276464"/>
            </a:xfrm>
            <a:custGeom>
              <a:avLst/>
              <a:gdLst>
                <a:gd name="connsiteX0" fmla="*/ 321524 w 329685"/>
                <a:gd name="connsiteY0" fmla="*/ 121047 h 276464"/>
                <a:gd name="connsiteX1" fmla="*/ 178837 w 329685"/>
                <a:gd name="connsiteY1" fmla="*/ 4972 h 276464"/>
                <a:gd name="connsiteX2" fmla="*/ 147655 w 329685"/>
                <a:gd name="connsiteY2" fmla="*/ 8166 h 276464"/>
                <a:gd name="connsiteX3" fmla="*/ 150849 w 329685"/>
                <a:gd name="connsiteY3" fmla="*/ 39347 h 276464"/>
                <a:gd name="connsiteX4" fmla="*/ 245102 w 329685"/>
                <a:gd name="connsiteY4" fmla="*/ 116035 h 276464"/>
                <a:gd name="connsiteX5" fmla="*/ 22177 w 329685"/>
                <a:gd name="connsiteY5" fmla="*/ 116035 h 276464"/>
                <a:gd name="connsiteX6" fmla="*/ 0 w 329685"/>
                <a:gd name="connsiteY6" fmla="*/ 138212 h 276464"/>
                <a:gd name="connsiteX7" fmla="*/ 22177 w 329685"/>
                <a:gd name="connsiteY7" fmla="*/ 160389 h 276464"/>
                <a:gd name="connsiteX8" fmla="*/ 245146 w 329685"/>
                <a:gd name="connsiteY8" fmla="*/ 160389 h 276464"/>
                <a:gd name="connsiteX9" fmla="*/ 150849 w 329685"/>
                <a:gd name="connsiteY9" fmla="*/ 237122 h 276464"/>
                <a:gd name="connsiteX10" fmla="*/ 147655 w 329685"/>
                <a:gd name="connsiteY10" fmla="*/ 268303 h 276464"/>
                <a:gd name="connsiteX11" fmla="*/ 164865 w 329685"/>
                <a:gd name="connsiteY11" fmla="*/ 276464 h 276464"/>
                <a:gd name="connsiteX12" fmla="*/ 178837 w 329685"/>
                <a:gd name="connsiteY12" fmla="*/ 271497 h 276464"/>
                <a:gd name="connsiteX13" fmla="*/ 321524 w 329685"/>
                <a:gd name="connsiteY13" fmla="*/ 155422 h 276464"/>
                <a:gd name="connsiteX14" fmla="*/ 329685 w 329685"/>
                <a:gd name="connsiteY14" fmla="*/ 138212 h 276464"/>
                <a:gd name="connsiteX15" fmla="*/ 321524 w 329685"/>
                <a:gd name="connsiteY15" fmla="*/ 121047 h 2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685" h="276464">
                  <a:moveTo>
                    <a:pt x="321524" y="121047"/>
                  </a:moveTo>
                  <a:lnTo>
                    <a:pt x="178837" y="4972"/>
                  </a:lnTo>
                  <a:cubicBezTo>
                    <a:pt x="169345" y="-2745"/>
                    <a:pt x="155373" y="-1326"/>
                    <a:pt x="147655" y="8166"/>
                  </a:cubicBezTo>
                  <a:cubicBezTo>
                    <a:pt x="139938" y="17658"/>
                    <a:pt x="141357" y="31629"/>
                    <a:pt x="150849" y="39347"/>
                  </a:cubicBezTo>
                  <a:lnTo>
                    <a:pt x="245102" y="116035"/>
                  </a:lnTo>
                  <a:lnTo>
                    <a:pt x="22177" y="116035"/>
                  </a:lnTo>
                  <a:cubicBezTo>
                    <a:pt x="9935" y="116035"/>
                    <a:pt x="0" y="125971"/>
                    <a:pt x="0" y="138212"/>
                  </a:cubicBezTo>
                  <a:cubicBezTo>
                    <a:pt x="0" y="150454"/>
                    <a:pt x="9935" y="160389"/>
                    <a:pt x="22177" y="160389"/>
                  </a:cubicBezTo>
                  <a:lnTo>
                    <a:pt x="245146" y="160389"/>
                  </a:lnTo>
                  <a:lnTo>
                    <a:pt x="150849" y="237122"/>
                  </a:lnTo>
                  <a:cubicBezTo>
                    <a:pt x="141357" y="244840"/>
                    <a:pt x="139893" y="258811"/>
                    <a:pt x="147655" y="268303"/>
                  </a:cubicBezTo>
                  <a:cubicBezTo>
                    <a:pt x="152047" y="273670"/>
                    <a:pt x="158434" y="276464"/>
                    <a:pt x="164865" y="276464"/>
                  </a:cubicBezTo>
                  <a:cubicBezTo>
                    <a:pt x="169788" y="276464"/>
                    <a:pt x="174712" y="274823"/>
                    <a:pt x="178837" y="271497"/>
                  </a:cubicBezTo>
                  <a:lnTo>
                    <a:pt x="321524" y="155422"/>
                  </a:lnTo>
                  <a:cubicBezTo>
                    <a:pt x="326714" y="151208"/>
                    <a:pt x="329685" y="144910"/>
                    <a:pt x="329685" y="138212"/>
                  </a:cubicBezTo>
                  <a:cubicBezTo>
                    <a:pt x="329730" y="131559"/>
                    <a:pt x="326714" y="125261"/>
                    <a:pt x="321524" y="121047"/>
                  </a:cubicBezTo>
                  <a:close/>
                </a:path>
              </a:pathLst>
            </a:custGeom>
            <a:solidFill>
              <a:srgbClr val="A74C30"/>
            </a:solidFill>
            <a:ln w="4402" cap="flat">
              <a:noFill/>
              <a:prstDash val="solid"/>
              <a:miter/>
            </a:ln>
          </p:spPr>
          <p:txBody>
            <a:bodyPr rtlCol="0" anchor="ctr"/>
            <a:lstStyle/>
            <a:p>
              <a:endParaRPr lang="en-US" dirty="0"/>
            </a:p>
          </p:txBody>
        </p:sp>
        <p:sp>
          <p:nvSpPr>
            <p:cNvPr id="23" name="Freeform: Shape 62">
              <a:extLst>
                <a:ext uri="{FF2B5EF4-FFF2-40B4-BE49-F238E27FC236}">
                  <a16:creationId xmlns:a16="http://schemas.microsoft.com/office/drawing/2014/main" id="{20B9D064-B13C-330A-D028-22B545B4785E}"/>
                </a:ext>
              </a:extLst>
            </p:cNvPr>
            <p:cNvSpPr/>
            <p:nvPr/>
          </p:nvSpPr>
          <p:spPr>
            <a:xfrm>
              <a:off x="257411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sp>
          <p:nvSpPr>
            <p:cNvPr id="24" name="Freeform: Shape 63">
              <a:extLst>
                <a:ext uri="{FF2B5EF4-FFF2-40B4-BE49-F238E27FC236}">
                  <a16:creationId xmlns:a16="http://schemas.microsoft.com/office/drawing/2014/main" id="{BA11AC4F-FEAB-A62D-3DB5-2ECD48B87AC4}"/>
                </a:ext>
              </a:extLst>
            </p:cNvPr>
            <p:cNvSpPr/>
            <p:nvPr/>
          </p:nvSpPr>
          <p:spPr>
            <a:xfrm>
              <a:off x="247155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sp>
          <p:nvSpPr>
            <p:cNvPr id="25" name="Freeform: Shape 64">
              <a:extLst>
                <a:ext uri="{FF2B5EF4-FFF2-40B4-BE49-F238E27FC236}">
                  <a16:creationId xmlns:a16="http://schemas.microsoft.com/office/drawing/2014/main" id="{02DC0ED0-89BC-007B-60A6-96DBEB439F00}"/>
                </a:ext>
              </a:extLst>
            </p:cNvPr>
            <p:cNvSpPr/>
            <p:nvPr/>
          </p:nvSpPr>
          <p:spPr>
            <a:xfrm>
              <a:off x="267667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grpSp>
      <p:grpSp>
        <p:nvGrpSpPr>
          <p:cNvPr id="26" name="Graphic 59">
            <a:extLst>
              <a:ext uri="{FF2B5EF4-FFF2-40B4-BE49-F238E27FC236}">
                <a16:creationId xmlns:a16="http://schemas.microsoft.com/office/drawing/2014/main" id="{48C5F5CD-3C32-9B87-FFB7-E03C1669F93B}"/>
              </a:ext>
            </a:extLst>
          </p:cNvPr>
          <p:cNvGrpSpPr/>
          <p:nvPr/>
        </p:nvGrpSpPr>
        <p:grpSpPr>
          <a:xfrm>
            <a:off x="8657235" y="3371043"/>
            <a:ext cx="637364" cy="276464"/>
            <a:chOff x="2471554" y="3232811"/>
            <a:chExt cx="637364" cy="276464"/>
          </a:xfrm>
          <a:solidFill>
            <a:srgbClr val="A74C30"/>
          </a:solidFill>
        </p:grpSpPr>
        <p:sp>
          <p:nvSpPr>
            <p:cNvPr id="27" name="Freeform: Shape 61">
              <a:extLst>
                <a:ext uri="{FF2B5EF4-FFF2-40B4-BE49-F238E27FC236}">
                  <a16:creationId xmlns:a16="http://schemas.microsoft.com/office/drawing/2014/main" id="{85661CC9-8C1F-DEAF-010C-59D5BF0EFAFA}"/>
                </a:ext>
              </a:extLst>
            </p:cNvPr>
            <p:cNvSpPr/>
            <p:nvPr/>
          </p:nvSpPr>
          <p:spPr>
            <a:xfrm>
              <a:off x="2779233" y="3232811"/>
              <a:ext cx="329685" cy="276464"/>
            </a:xfrm>
            <a:custGeom>
              <a:avLst/>
              <a:gdLst>
                <a:gd name="connsiteX0" fmla="*/ 321524 w 329685"/>
                <a:gd name="connsiteY0" fmla="*/ 121047 h 276464"/>
                <a:gd name="connsiteX1" fmla="*/ 178837 w 329685"/>
                <a:gd name="connsiteY1" fmla="*/ 4972 h 276464"/>
                <a:gd name="connsiteX2" fmla="*/ 147655 w 329685"/>
                <a:gd name="connsiteY2" fmla="*/ 8166 h 276464"/>
                <a:gd name="connsiteX3" fmla="*/ 150849 w 329685"/>
                <a:gd name="connsiteY3" fmla="*/ 39347 h 276464"/>
                <a:gd name="connsiteX4" fmla="*/ 245102 w 329685"/>
                <a:gd name="connsiteY4" fmla="*/ 116035 h 276464"/>
                <a:gd name="connsiteX5" fmla="*/ 22177 w 329685"/>
                <a:gd name="connsiteY5" fmla="*/ 116035 h 276464"/>
                <a:gd name="connsiteX6" fmla="*/ 0 w 329685"/>
                <a:gd name="connsiteY6" fmla="*/ 138212 h 276464"/>
                <a:gd name="connsiteX7" fmla="*/ 22177 w 329685"/>
                <a:gd name="connsiteY7" fmla="*/ 160389 h 276464"/>
                <a:gd name="connsiteX8" fmla="*/ 245146 w 329685"/>
                <a:gd name="connsiteY8" fmla="*/ 160389 h 276464"/>
                <a:gd name="connsiteX9" fmla="*/ 150849 w 329685"/>
                <a:gd name="connsiteY9" fmla="*/ 237122 h 276464"/>
                <a:gd name="connsiteX10" fmla="*/ 147655 w 329685"/>
                <a:gd name="connsiteY10" fmla="*/ 268303 h 276464"/>
                <a:gd name="connsiteX11" fmla="*/ 164865 w 329685"/>
                <a:gd name="connsiteY11" fmla="*/ 276464 h 276464"/>
                <a:gd name="connsiteX12" fmla="*/ 178837 w 329685"/>
                <a:gd name="connsiteY12" fmla="*/ 271497 h 276464"/>
                <a:gd name="connsiteX13" fmla="*/ 321524 w 329685"/>
                <a:gd name="connsiteY13" fmla="*/ 155422 h 276464"/>
                <a:gd name="connsiteX14" fmla="*/ 329685 w 329685"/>
                <a:gd name="connsiteY14" fmla="*/ 138212 h 276464"/>
                <a:gd name="connsiteX15" fmla="*/ 321524 w 329685"/>
                <a:gd name="connsiteY15" fmla="*/ 121047 h 2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685" h="276464">
                  <a:moveTo>
                    <a:pt x="321524" y="121047"/>
                  </a:moveTo>
                  <a:lnTo>
                    <a:pt x="178837" y="4972"/>
                  </a:lnTo>
                  <a:cubicBezTo>
                    <a:pt x="169345" y="-2745"/>
                    <a:pt x="155373" y="-1326"/>
                    <a:pt x="147655" y="8166"/>
                  </a:cubicBezTo>
                  <a:cubicBezTo>
                    <a:pt x="139938" y="17658"/>
                    <a:pt x="141357" y="31629"/>
                    <a:pt x="150849" y="39347"/>
                  </a:cubicBezTo>
                  <a:lnTo>
                    <a:pt x="245102" y="116035"/>
                  </a:lnTo>
                  <a:lnTo>
                    <a:pt x="22177" y="116035"/>
                  </a:lnTo>
                  <a:cubicBezTo>
                    <a:pt x="9935" y="116035"/>
                    <a:pt x="0" y="125971"/>
                    <a:pt x="0" y="138212"/>
                  </a:cubicBezTo>
                  <a:cubicBezTo>
                    <a:pt x="0" y="150454"/>
                    <a:pt x="9935" y="160389"/>
                    <a:pt x="22177" y="160389"/>
                  </a:cubicBezTo>
                  <a:lnTo>
                    <a:pt x="245146" y="160389"/>
                  </a:lnTo>
                  <a:lnTo>
                    <a:pt x="150849" y="237122"/>
                  </a:lnTo>
                  <a:cubicBezTo>
                    <a:pt x="141357" y="244840"/>
                    <a:pt x="139893" y="258811"/>
                    <a:pt x="147655" y="268303"/>
                  </a:cubicBezTo>
                  <a:cubicBezTo>
                    <a:pt x="152047" y="273670"/>
                    <a:pt x="158434" y="276464"/>
                    <a:pt x="164865" y="276464"/>
                  </a:cubicBezTo>
                  <a:cubicBezTo>
                    <a:pt x="169788" y="276464"/>
                    <a:pt x="174712" y="274823"/>
                    <a:pt x="178837" y="271497"/>
                  </a:cubicBezTo>
                  <a:lnTo>
                    <a:pt x="321524" y="155422"/>
                  </a:lnTo>
                  <a:cubicBezTo>
                    <a:pt x="326714" y="151208"/>
                    <a:pt x="329685" y="144910"/>
                    <a:pt x="329685" y="138212"/>
                  </a:cubicBezTo>
                  <a:cubicBezTo>
                    <a:pt x="329730" y="131559"/>
                    <a:pt x="326714" y="125261"/>
                    <a:pt x="321524" y="121047"/>
                  </a:cubicBezTo>
                  <a:close/>
                </a:path>
              </a:pathLst>
            </a:custGeom>
            <a:solidFill>
              <a:srgbClr val="A74C30"/>
            </a:solidFill>
            <a:ln w="4402" cap="flat">
              <a:noFill/>
              <a:prstDash val="solid"/>
              <a:miter/>
            </a:ln>
          </p:spPr>
          <p:txBody>
            <a:bodyPr rtlCol="0" anchor="ctr"/>
            <a:lstStyle/>
            <a:p>
              <a:endParaRPr lang="en-US" dirty="0"/>
            </a:p>
          </p:txBody>
        </p:sp>
        <p:sp>
          <p:nvSpPr>
            <p:cNvPr id="28" name="Freeform: Shape 62">
              <a:extLst>
                <a:ext uri="{FF2B5EF4-FFF2-40B4-BE49-F238E27FC236}">
                  <a16:creationId xmlns:a16="http://schemas.microsoft.com/office/drawing/2014/main" id="{1F2308A5-BFCF-4231-5AD3-34DD7456D83A}"/>
                </a:ext>
              </a:extLst>
            </p:cNvPr>
            <p:cNvSpPr/>
            <p:nvPr/>
          </p:nvSpPr>
          <p:spPr>
            <a:xfrm>
              <a:off x="257411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sp>
          <p:nvSpPr>
            <p:cNvPr id="32" name="Freeform: Shape 63">
              <a:extLst>
                <a:ext uri="{FF2B5EF4-FFF2-40B4-BE49-F238E27FC236}">
                  <a16:creationId xmlns:a16="http://schemas.microsoft.com/office/drawing/2014/main" id="{2A1579EC-6BD7-B474-3699-634B91FE08E1}"/>
                </a:ext>
              </a:extLst>
            </p:cNvPr>
            <p:cNvSpPr/>
            <p:nvPr/>
          </p:nvSpPr>
          <p:spPr>
            <a:xfrm>
              <a:off x="247155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sp>
          <p:nvSpPr>
            <p:cNvPr id="33" name="Freeform: Shape 64">
              <a:extLst>
                <a:ext uri="{FF2B5EF4-FFF2-40B4-BE49-F238E27FC236}">
                  <a16:creationId xmlns:a16="http://schemas.microsoft.com/office/drawing/2014/main" id="{0E16DC74-C169-8D6B-D3D6-62B6C1E00E2E}"/>
                </a:ext>
              </a:extLst>
            </p:cNvPr>
            <p:cNvSpPr/>
            <p:nvPr/>
          </p:nvSpPr>
          <p:spPr>
            <a:xfrm>
              <a:off x="267667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grpSp>
    </p:spTree>
    <p:extLst>
      <p:ext uri="{BB962C8B-B14F-4D97-AF65-F5344CB8AC3E}">
        <p14:creationId xmlns:p14="http://schemas.microsoft.com/office/powerpoint/2010/main" val="2475768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69A03-45C9-7340-3051-1D207D99CF0D}"/>
              </a:ext>
            </a:extLst>
          </p:cNvPr>
          <p:cNvSpPr>
            <a:spLocks noGrp="1"/>
          </p:cNvSpPr>
          <p:nvPr>
            <p:ph type="title"/>
          </p:nvPr>
        </p:nvSpPr>
        <p:spPr>
          <a:xfrm>
            <a:off x="838200" y="-25213"/>
            <a:ext cx="10515600" cy="1325563"/>
          </a:xfrm>
        </p:spPr>
        <p:txBody>
          <a:bodyPr/>
          <a:lstStyle/>
          <a:p>
            <a:pPr algn="ctr"/>
            <a:r>
              <a:rPr lang="en-US" dirty="0"/>
              <a:t>Multiplication Vs. Addition</a:t>
            </a:r>
          </a:p>
        </p:txBody>
      </p:sp>
      <p:pic>
        <p:nvPicPr>
          <p:cNvPr id="5" name="Content Placeholder 4" descr="A table of numbers with numbers&#10;&#10;Description automatically generated">
            <a:extLst>
              <a:ext uri="{FF2B5EF4-FFF2-40B4-BE49-F238E27FC236}">
                <a16:creationId xmlns:a16="http://schemas.microsoft.com/office/drawing/2014/main" id="{CC38A3D0-81D7-744A-0106-D19724DE8E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8600" y="962731"/>
            <a:ext cx="3962400" cy="5852047"/>
          </a:xfrm>
        </p:spPr>
      </p:pic>
    </p:spTree>
    <p:extLst>
      <p:ext uri="{BB962C8B-B14F-4D97-AF65-F5344CB8AC3E}">
        <p14:creationId xmlns:p14="http://schemas.microsoft.com/office/powerpoint/2010/main" val="4019840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val 71">
            <a:extLst>
              <a:ext uri="{FF2B5EF4-FFF2-40B4-BE49-F238E27FC236}">
                <a16:creationId xmlns:a16="http://schemas.microsoft.com/office/drawing/2014/main" id="{37A3B105-0557-5C13-AC41-7DF574D3CC32}"/>
              </a:ext>
            </a:extLst>
          </p:cNvPr>
          <p:cNvSpPr/>
          <p:nvPr/>
        </p:nvSpPr>
        <p:spPr>
          <a:xfrm>
            <a:off x="3848100" y="1600200"/>
            <a:ext cx="4495800" cy="4495800"/>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73" name="Oval 72">
            <a:extLst>
              <a:ext uri="{FF2B5EF4-FFF2-40B4-BE49-F238E27FC236}">
                <a16:creationId xmlns:a16="http://schemas.microsoft.com/office/drawing/2014/main" id="{E452743F-4E7E-987D-A338-8728C7C46BA8}"/>
              </a:ext>
            </a:extLst>
          </p:cNvPr>
          <p:cNvSpPr/>
          <p:nvPr/>
        </p:nvSpPr>
        <p:spPr>
          <a:xfrm>
            <a:off x="4188473" y="2011679"/>
            <a:ext cx="3750125" cy="3750125"/>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pic>
        <p:nvPicPr>
          <p:cNvPr id="29" name="Picture 6" descr="Ministry In The Marketplace">
            <a:extLst>
              <a:ext uri="{FF2B5EF4-FFF2-40B4-BE49-F238E27FC236}">
                <a16:creationId xmlns:a16="http://schemas.microsoft.com/office/drawing/2014/main" id="{B7E0CD12-2CAB-1DAC-0ECD-66E572DF6F0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7143" t="19643" r="7143" b="19643"/>
          <a:stretch/>
        </p:blipFill>
        <p:spPr bwMode="auto">
          <a:xfrm>
            <a:off x="11125200" y="6096000"/>
            <a:ext cx="976827" cy="691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591A72-C561-41CA-40BD-545D9DC64B73}"/>
              </a:ext>
            </a:extLst>
          </p:cNvPr>
          <p:cNvSpPr txBox="1"/>
          <p:nvPr/>
        </p:nvSpPr>
        <p:spPr>
          <a:xfrm>
            <a:off x="4496458" y="338169"/>
            <a:ext cx="2765883" cy="584775"/>
          </a:xfrm>
          <a:prstGeom prst="rect">
            <a:avLst/>
          </a:prstGeom>
          <a:noFill/>
        </p:spPr>
        <p:txBody>
          <a:bodyPr wrap="square" rtlCol="0">
            <a:spAutoFit/>
          </a:bodyPr>
          <a:lstStyle/>
          <a:p>
            <a:r>
              <a:rPr lang="en-US" sz="3200" b="1" dirty="0"/>
              <a:t>Getting Started</a:t>
            </a:r>
          </a:p>
        </p:txBody>
      </p:sp>
      <p:sp>
        <p:nvSpPr>
          <p:cNvPr id="6" name="Rectangle 5">
            <a:extLst>
              <a:ext uri="{FF2B5EF4-FFF2-40B4-BE49-F238E27FC236}">
                <a16:creationId xmlns:a16="http://schemas.microsoft.com/office/drawing/2014/main" id="{C5755B80-5992-AAFD-AB7F-99771F6A3DEF}"/>
              </a:ext>
            </a:extLst>
          </p:cNvPr>
          <p:cNvSpPr/>
          <p:nvPr/>
        </p:nvSpPr>
        <p:spPr>
          <a:xfrm>
            <a:off x="926240" y="533400"/>
            <a:ext cx="673959" cy="71021"/>
          </a:xfrm>
          <a:prstGeom prst="rect">
            <a:avLst/>
          </a:prstGeom>
          <a:solidFill>
            <a:srgbClr val="A74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8" name="TextBox 7">
            <a:extLst>
              <a:ext uri="{FF2B5EF4-FFF2-40B4-BE49-F238E27FC236}">
                <a16:creationId xmlns:a16="http://schemas.microsoft.com/office/drawing/2014/main" id="{A9C16AF4-B77C-BFA3-905D-3688E25EB141}"/>
              </a:ext>
            </a:extLst>
          </p:cNvPr>
          <p:cNvSpPr txBox="1"/>
          <p:nvPr/>
        </p:nvSpPr>
        <p:spPr>
          <a:xfrm>
            <a:off x="2286000" y="1600200"/>
            <a:ext cx="7696200" cy="3416320"/>
          </a:xfrm>
          <a:prstGeom prst="rect">
            <a:avLst/>
          </a:prstGeom>
          <a:noFill/>
        </p:spPr>
        <p:txBody>
          <a:bodyPr wrap="square" rtlCol="0">
            <a:spAutoFit/>
          </a:bodyPr>
          <a:lstStyle/>
          <a:p>
            <a:pPr marL="342900" indent="-342900">
              <a:buFont typeface="Arial" panose="020B0604020202020204" pitchFamily="34" charset="0"/>
              <a:buChar char="•"/>
            </a:pPr>
            <a:r>
              <a:rPr lang="en-US" dirty="0"/>
              <a:t>Meet where there are few distractions.</a:t>
            </a:r>
          </a:p>
          <a:p>
            <a:pPr marL="342900" indent="-342900">
              <a:buFont typeface="Arial" panose="020B0604020202020204" pitchFamily="34" charset="0"/>
              <a:buChar char="•"/>
            </a:pPr>
            <a:r>
              <a:rPr lang="en-US" dirty="0"/>
              <a:t>Two Rules</a:t>
            </a:r>
          </a:p>
          <a:p>
            <a:pPr marL="952393" lvl="1" indent="-342900">
              <a:buFont typeface="Arial" panose="020B0604020202020204" pitchFamily="34" charset="0"/>
              <a:buChar char="•"/>
            </a:pPr>
            <a:r>
              <a:rPr lang="en-US" dirty="0"/>
              <a:t>He can quit anytime and so can I.</a:t>
            </a:r>
          </a:p>
          <a:p>
            <a:pPr marL="952393" lvl="1" indent="-342900">
              <a:buFont typeface="Arial" panose="020B0604020202020204" pitchFamily="34" charset="0"/>
              <a:buChar char="•"/>
            </a:pPr>
            <a:r>
              <a:rPr lang="en-US" dirty="0"/>
              <a:t>What we discuss if confidential.</a:t>
            </a:r>
          </a:p>
          <a:p>
            <a:pPr marL="342900" indent="-342900">
              <a:buFont typeface="Arial" panose="020B0604020202020204" pitchFamily="34" charset="0"/>
              <a:buChar char="•"/>
            </a:pPr>
            <a:r>
              <a:rPr lang="en-US" dirty="0"/>
              <a:t>Meet once a week for 1 to 1.5 hours.</a:t>
            </a:r>
          </a:p>
          <a:p>
            <a:pPr marL="342900" indent="-342900">
              <a:buFont typeface="Arial" panose="020B0604020202020204" pitchFamily="34" charset="0"/>
              <a:buChar char="•"/>
            </a:pPr>
            <a:r>
              <a:rPr lang="en-US" dirty="0"/>
              <a:t>Do your best to accommodate his schedule.</a:t>
            </a:r>
          </a:p>
          <a:p>
            <a:pPr marL="342900" indent="-342900">
              <a:buFont typeface="Arial" panose="020B0604020202020204" pitchFamily="34" charset="0"/>
              <a:buChar char="•"/>
            </a:pPr>
            <a:r>
              <a:rPr lang="en-US"/>
              <a:t>Make </a:t>
            </a:r>
            <a:r>
              <a:rPr lang="en-US" dirty="0"/>
              <a:t>your appointment for next time before you end.</a:t>
            </a:r>
          </a:p>
          <a:p>
            <a:pPr marL="342900" indent="-342900">
              <a:buFont typeface="Arial" panose="020B0604020202020204" pitchFamily="34" charset="0"/>
              <a:buChar char="•"/>
            </a:pPr>
            <a:r>
              <a:rPr lang="en-US" dirty="0"/>
              <a:t>Be okay with going off topic if he is dealing with stuff or has questions.</a:t>
            </a:r>
          </a:p>
        </p:txBody>
      </p:sp>
    </p:spTree>
    <p:extLst>
      <p:ext uri="{BB962C8B-B14F-4D97-AF65-F5344CB8AC3E}">
        <p14:creationId xmlns:p14="http://schemas.microsoft.com/office/powerpoint/2010/main" val="80982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B6038CA5-92BA-33BC-D93D-E6165504AAEA}"/>
              </a:ext>
            </a:extLst>
          </p:cNvPr>
          <p:cNvSpPr/>
          <p:nvPr/>
        </p:nvSpPr>
        <p:spPr>
          <a:xfrm>
            <a:off x="3848100" y="1600200"/>
            <a:ext cx="4495800" cy="4495800"/>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1" name="Oval 30">
            <a:extLst>
              <a:ext uri="{FF2B5EF4-FFF2-40B4-BE49-F238E27FC236}">
                <a16:creationId xmlns:a16="http://schemas.microsoft.com/office/drawing/2014/main" id="{79B0E9B6-86D7-49E2-4BE6-B3B26C643E51}"/>
              </a:ext>
            </a:extLst>
          </p:cNvPr>
          <p:cNvSpPr/>
          <p:nvPr/>
        </p:nvSpPr>
        <p:spPr>
          <a:xfrm>
            <a:off x="4188473" y="2011679"/>
            <a:ext cx="3750125" cy="3750125"/>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 name="TextBox 1">
            <a:extLst>
              <a:ext uri="{FF2B5EF4-FFF2-40B4-BE49-F238E27FC236}">
                <a16:creationId xmlns:a16="http://schemas.microsoft.com/office/drawing/2014/main" id="{9FC37631-95DE-8F24-4B58-9816481FE810}"/>
              </a:ext>
            </a:extLst>
          </p:cNvPr>
          <p:cNvSpPr txBox="1"/>
          <p:nvPr/>
        </p:nvSpPr>
        <p:spPr>
          <a:xfrm>
            <a:off x="826934" y="561653"/>
            <a:ext cx="5573865" cy="677086"/>
          </a:xfrm>
          <a:prstGeom prst="rect">
            <a:avLst/>
          </a:prstGeom>
        </p:spPr>
        <p:txBody>
          <a:bodyPr vert="horz" wrap="square" lIns="121899" tIns="60949" rIns="121899" bIns="60949" rtlCol="0" anchor="ctr">
            <a:spAutoFit/>
          </a:bodyPr>
          <a:lstStyle>
            <a:defPPr>
              <a:defRPr lang="en-US"/>
            </a:defPPr>
            <a:lvl1pPr marR="0" lvl="0" indent="0" fontAlgn="auto">
              <a:lnSpc>
                <a:spcPct val="100000"/>
              </a:lnSpc>
              <a:spcBef>
                <a:spcPct val="0"/>
              </a:spcBef>
              <a:spcAft>
                <a:spcPts val="0"/>
              </a:spcAft>
              <a:buClrTx/>
              <a:buSzTx/>
              <a:buFontTx/>
              <a:buNone/>
              <a:tabLst/>
              <a:defRPr kumimoji="0" sz="4400" b="1" i="0" u="none" strike="noStrike" cap="none" spc="0" normalizeH="0" baseline="0">
                <a:ln>
                  <a:noFill/>
                </a:ln>
                <a:solidFill>
                  <a:sysClr val="windowText" lastClr="000000"/>
                </a:solidFill>
                <a:effectLst/>
                <a:uLnTx/>
                <a:uFillTx/>
                <a:latin typeface="Aeonik" panose="02010503030300000000" pitchFamily="50" charset="0"/>
                <a:ea typeface="Roboto Condensed" pitchFamily="2" charset="0"/>
                <a:cs typeface="+mj-cs"/>
              </a:defRPr>
            </a:lvl1pPr>
          </a:lstStyle>
          <a:p>
            <a:r>
              <a:rPr lang="en-US" sz="3600" dirty="0"/>
              <a:t>Tools For Discipleship</a:t>
            </a:r>
            <a:endParaRPr lang="en-ID" sz="3600" dirty="0"/>
          </a:p>
        </p:txBody>
      </p:sp>
      <p:sp>
        <p:nvSpPr>
          <p:cNvPr id="6" name="Rectangle 5">
            <a:extLst>
              <a:ext uri="{FF2B5EF4-FFF2-40B4-BE49-F238E27FC236}">
                <a16:creationId xmlns:a16="http://schemas.microsoft.com/office/drawing/2014/main" id="{D172BA12-34B7-3FD8-D00A-234CEF3A9867}"/>
              </a:ext>
            </a:extLst>
          </p:cNvPr>
          <p:cNvSpPr/>
          <p:nvPr/>
        </p:nvSpPr>
        <p:spPr>
          <a:xfrm>
            <a:off x="926240" y="533400"/>
            <a:ext cx="673959" cy="71021"/>
          </a:xfrm>
          <a:prstGeom prst="rect">
            <a:avLst/>
          </a:prstGeom>
          <a:solidFill>
            <a:srgbClr val="A74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pic>
        <p:nvPicPr>
          <p:cNvPr id="29" name="Picture 6" descr="Ministry In The Marketplace">
            <a:extLst>
              <a:ext uri="{FF2B5EF4-FFF2-40B4-BE49-F238E27FC236}">
                <a16:creationId xmlns:a16="http://schemas.microsoft.com/office/drawing/2014/main" id="{B7E0CD12-2CAB-1DAC-0ECD-66E572DF6F0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7143" t="19643" r="7143" b="19643"/>
          <a:stretch/>
        </p:blipFill>
        <p:spPr bwMode="auto">
          <a:xfrm>
            <a:off x="11125200" y="6096000"/>
            <a:ext cx="976827" cy="6919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DB519DC-26BF-9DD7-5301-6F5E1B701EE8}"/>
              </a:ext>
            </a:extLst>
          </p:cNvPr>
          <p:cNvPicPr>
            <a:picLocks noChangeAspect="1"/>
          </p:cNvPicPr>
          <p:nvPr/>
        </p:nvPicPr>
        <p:blipFill rotWithShape="1">
          <a:blip r:embed="rId5"/>
          <a:srcRect t="4684"/>
          <a:stretch/>
        </p:blipFill>
        <p:spPr>
          <a:xfrm>
            <a:off x="6445351" y="2209487"/>
            <a:ext cx="2109902" cy="3062611"/>
          </a:xfrm>
          <a:prstGeom prst="rect">
            <a:avLst/>
          </a:prstGeom>
          <a:ln>
            <a:noFill/>
          </a:ln>
          <a:effectLst>
            <a:outerShdw blurRad="228600" dist="12700" sx="102000" sy="102000" algn="ctr" rotWithShape="0">
              <a:prstClr val="black">
                <a:alpha val="29000"/>
              </a:prstClr>
            </a:outerShdw>
          </a:effectLst>
        </p:spPr>
      </p:pic>
      <p:pic>
        <p:nvPicPr>
          <p:cNvPr id="10" name="Picture 9">
            <a:extLst>
              <a:ext uri="{FF2B5EF4-FFF2-40B4-BE49-F238E27FC236}">
                <a16:creationId xmlns:a16="http://schemas.microsoft.com/office/drawing/2014/main" id="{EB7B7F1B-8D63-CF0B-EF24-493078BE8A29}"/>
              </a:ext>
            </a:extLst>
          </p:cNvPr>
          <p:cNvPicPr>
            <a:picLocks noChangeAspect="1"/>
          </p:cNvPicPr>
          <p:nvPr/>
        </p:nvPicPr>
        <p:blipFill>
          <a:blip r:embed="rId6"/>
          <a:stretch>
            <a:fillRect/>
          </a:stretch>
        </p:blipFill>
        <p:spPr>
          <a:xfrm>
            <a:off x="826934" y="2175941"/>
            <a:ext cx="2197873" cy="3129702"/>
          </a:xfrm>
          <a:prstGeom prst="rect">
            <a:avLst/>
          </a:prstGeom>
          <a:ln>
            <a:noFill/>
          </a:ln>
          <a:effectLst>
            <a:outerShdw blurRad="228600" dist="12700" sx="102000" sy="102000" algn="ctr" rotWithShape="0">
              <a:prstClr val="black">
                <a:alpha val="29000"/>
              </a:prstClr>
            </a:outerShdw>
          </a:effectLst>
        </p:spPr>
      </p:pic>
      <p:pic>
        <p:nvPicPr>
          <p:cNvPr id="11" name="Picture 10">
            <a:extLst>
              <a:ext uri="{FF2B5EF4-FFF2-40B4-BE49-F238E27FC236}">
                <a16:creationId xmlns:a16="http://schemas.microsoft.com/office/drawing/2014/main" id="{C63121C1-E597-8BD2-112E-5C2B3C4D19A2}"/>
              </a:ext>
            </a:extLst>
          </p:cNvPr>
          <p:cNvPicPr>
            <a:picLocks noChangeAspect="1"/>
          </p:cNvPicPr>
          <p:nvPr/>
        </p:nvPicPr>
        <p:blipFill rotWithShape="1">
          <a:blip r:embed="rId7"/>
          <a:srcRect t="4922"/>
          <a:stretch/>
        </p:blipFill>
        <p:spPr>
          <a:xfrm>
            <a:off x="3672646" y="2223785"/>
            <a:ext cx="2124866" cy="3034015"/>
          </a:xfrm>
          <a:prstGeom prst="rect">
            <a:avLst/>
          </a:prstGeom>
          <a:ln>
            <a:noFill/>
          </a:ln>
          <a:effectLst>
            <a:outerShdw blurRad="228600" dist="12700" sx="102000" sy="102000" algn="ctr" rotWithShape="0">
              <a:prstClr val="black">
                <a:alpha val="29000"/>
              </a:prstClr>
            </a:outerShdw>
          </a:effectLst>
        </p:spPr>
      </p:pic>
      <p:pic>
        <p:nvPicPr>
          <p:cNvPr id="12" name="Picture 11">
            <a:extLst>
              <a:ext uri="{FF2B5EF4-FFF2-40B4-BE49-F238E27FC236}">
                <a16:creationId xmlns:a16="http://schemas.microsoft.com/office/drawing/2014/main" id="{C156A80C-1FBD-3656-BBE4-5757D4F77A22}"/>
              </a:ext>
            </a:extLst>
          </p:cNvPr>
          <p:cNvPicPr>
            <a:picLocks noChangeAspect="1"/>
          </p:cNvPicPr>
          <p:nvPr/>
        </p:nvPicPr>
        <p:blipFill rotWithShape="1">
          <a:blip r:embed="rId8"/>
          <a:srcRect t="5561" r="5065" b="1"/>
          <a:stretch/>
        </p:blipFill>
        <p:spPr>
          <a:xfrm>
            <a:off x="9203092" y="2234005"/>
            <a:ext cx="2161974" cy="3013575"/>
          </a:xfrm>
          <a:prstGeom prst="rect">
            <a:avLst/>
          </a:prstGeom>
          <a:ln>
            <a:noFill/>
          </a:ln>
          <a:effectLst>
            <a:outerShdw blurRad="228600" dist="12700" sx="102000" sy="102000" algn="ctr" rotWithShape="0">
              <a:prstClr val="black">
                <a:alpha val="29000"/>
              </a:prstClr>
            </a:outerShdw>
          </a:effectLst>
        </p:spPr>
      </p:pic>
    </p:spTree>
    <p:extLst>
      <p:ext uri="{BB962C8B-B14F-4D97-AF65-F5344CB8AC3E}">
        <p14:creationId xmlns:p14="http://schemas.microsoft.com/office/powerpoint/2010/main" val="238915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Ministry In The Marketplace">
            <a:extLst>
              <a:ext uri="{FF2B5EF4-FFF2-40B4-BE49-F238E27FC236}">
                <a16:creationId xmlns:a16="http://schemas.microsoft.com/office/drawing/2014/main" id="{B7E0CD12-2CAB-1DAC-0ECD-66E572DF6F0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7143" t="19643" r="7143" b="19643"/>
          <a:stretch/>
        </p:blipFill>
        <p:spPr bwMode="auto">
          <a:xfrm>
            <a:off x="11125200" y="6096000"/>
            <a:ext cx="976827" cy="691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F55BD1-AE13-BEBF-8005-0671AE8977A4}"/>
              </a:ext>
            </a:extLst>
          </p:cNvPr>
          <p:cNvSpPr txBox="1"/>
          <p:nvPr/>
        </p:nvSpPr>
        <p:spPr>
          <a:xfrm>
            <a:off x="3429000" y="762000"/>
            <a:ext cx="5334000" cy="584775"/>
          </a:xfrm>
          <a:prstGeom prst="rect">
            <a:avLst/>
          </a:prstGeom>
          <a:noFill/>
        </p:spPr>
        <p:txBody>
          <a:bodyPr wrap="square" rtlCol="0">
            <a:spAutoFit/>
          </a:bodyPr>
          <a:lstStyle/>
          <a:p>
            <a:r>
              <a:rPr lang="en-US" sz="3200" dirty="0"/>
              <a:t>Observations and Applications</a:t>
            </a:r>
          </a:p>
        </p:txBody>
      </p:sp>
      <p:sp>
        <p:nvSpPr>
          <p:cNvPr id="6" name="TextBox 5">
            <a:extLst>
              <a:ext uri="{FF2B5EF4-FFF2-40B4-BE49-F238E27FC236}">
                <a16:creationId xmlns:a16="http://schemas.microsoft.com/office/drawing/2014/main" id="{959325D5-3CB6-97F5-BD9F-D968DD8EE18E}"/>
              </a:ext>
            </a:extLst>
          </p:cNvPr>
          <p:cNvSpPr txBox="1"/>
          <p:nvPr/>
        </p:nvSpPr>
        <p:spPr>
          <a:xfrm>
            <a:off x="2362200" y="1550770"/>
            <a:ext cx="8305800" cy="5262979"/>
          </a:xfrm>
          <a:prstGeom prst="rect">
            <a:avLst/>
          </a:prstGeom>
          <a:noFill/>
        </p:spPr>
        <p:txBody>
          <a:bodyPr wrap="square" rtlCol="0">
            <a:spAutoFit/>
          </a:bodyPr>
          <a:lstStyle/>
          <a:p>
            <a:pPr marL="342900" indent="-342900">
              <a:buFont typeface="Arial" panose="020B0604020202020204" pitchFamily="34" charset="0"/>
              <a:buChar char="•"/>
            </a:pPr>
            <a:r>
              <a:rPr lang="en-US" dirty="0"/>
              <a:t>Why don’t men get involved in Discipleship?</a:t>
            </a:r>
          </a:p>
          <a:p>
            <a:pPr marL="952393" lvl="1" indent="-342900">
              <a:buFont typeface="Arial" panose="020B0604020202020204" pitchFamily="34" charset="0"/>
              <a:buChar char="•"/>
            </a:pPr>
            <a:r>
              <a:rPr lang="en-US" dirty="0"/>
              <a:t>They don’t believe they can do it.</a:t>
            </a:r>
          </a:p>
          <a:p>
            <a:pPr marL="952393" lvl="1" indent="-342900">
              <a:buFont typeface="Arial" panose="020B0604020202020204" pitchFamily="34" charset="0"/>
              <a:buChar char="•"/>
            </a:pPr>
            <a:r>
              <a:rPr lang="en-US" dirty="0"/>
              <a:t>They don’t want to do it.</a:t>
            </a:r>
          </a:p>
          <a:p>
            <a:pPr marL="342900" indent="-342900">
              <a:buFont typeface="Arial" panose="020B0604020202020204" pitchFamily="34" charset="0"/>
              <a:buChar char="•"/>
            </a:pPr>
            <a:r>
              <a:rPr lang="en-US" dirty="0"/>
              <a:t>Pray for one man to disciple.  Start with one man.</a:t>
            </a:r>
          </a:p>
          <a:p>
            <a:pPr marL="342900" indent="-342900">
              <a:buFont typeface="Arial" panose="020B0604020202020204" pitchFamily="34" charset="0"/>
              <a:buChar char="•"/>
            </a:pPr>
            <a:r>
              <a:rPr lang="en-US" dirty="0"/>
              <a:t>The ”People Business” is a messy business.  Embrace the reality of it.</a:t>
            </a:r>
          </a:p>
          <a:p>
            <a:pPr marL="342900" indent="-342900">
              <a:buFont typeface="Arial" panose="020B0604020202020204" pitchFamily="34" charset="0"/>
              <a:buChar char="•"/>
            </a:pPr>
            <a:r>
              <a:rPr lang="en-US" dirty="0"/>
              <a:t>Life will be “Unbalanced”.  Embrace it.</a:t>
            </a:r>
          </a:p>
          <a:p>
            <a:pPr marL="342900" indent="-342900">
              <a:buFont typeface="Arial" panose="020B0604020202020204" pitchFamily="34" charset="0"/>
              <a:buChar char="•"/>
            </a:pPr>
            <a:r>
              <a:rPr lang="en-US" dirty="0"/>
              <a:t>Don’t worry about not having all the answers.  </a:t>
            </a:r>
          </a:p>
          <a:p>
            <a:pPr marL="342900" indent="-342900">
              <a:buFont typeface="Arial" panose="020B0604020202020204" pitchFamily="34" charset="0"/>
              <a:buChar char="•"/>
            </a:pPr>
            <a:r>
              <a:rPr lang="en-US" dirty="0"/>
              <a:t>Minister to men on their terms, not yours.</a:t>
            </a:r>
          </a:p>
          <a:p>
            <a:pPr marL="342900" indent="-342900">
              <a:buFont typeface="Arial" panose="020B0604020202020204" pitchFamily="34" charset="0"/>
              <a:buChar char="•"/>
            </a:pPr>
            <a:r>
              <a:rPr lang="en-US" dirty="0"/>
              <a:t>Don’t get sidetracked by ”Secondary Targets”.</a:t>
            </a:r>
          </a:p>
          <a:p>
            <a:pPr marL="342900" indent="-342900">
              <a:buFont typeface="Arial" panose="020B0604020202020204" pitchFamily="34" charset="0"/>
              <a:buChar char="•"/>
            </a:pPr>
            <a:r>
              <a:rPr lang="en-US" dirty="0"/>
              <a:t>Let God’s word do the work.</a:t>
            </a:r>
          </a:p>
          <a:p>
            <a:pPr marL="342900" indent="-342900">
              <a:buFont typeface="Arial" panose="020B0604020202020204" pitchFamily="34" charset="0"/>
              <a:buChar char="•"/>
            </a:pPr>
            <a:r>
              <a:rPr lang="en-US" dirty="0"/>
              <a:t>You need to be discipled before you disciple another man.</a:t>
            </a:r>
          </a:p>
          <a:p>
            <a:pPr marL="342900" indent="-342900">
              <a:buFont typeface="Arial" panose="020B0604020202020204" pitchFamily="34" charset="0"/>
              <a:buChar char="•"/>
            </a:pPr>
            <a:r>
              <a:rPr lang="en-US" dirty="0"/>
              <a:t>Discipleship is for you, not for the guy you are discipling.</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174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sky, grass, field&#10;&#10;Description automatically generated">
            <a:extLst>
              <a:ext uri="{FF2B5EF4-FFF2-40B4-BE49-F238E27FC236}">
                <a16:creationId xmlns:a16="http://schemas.microsoft.com/office/drawing/2014/main" id="{B8EAE61D-E591-41CB-BD45-6FAE0FA23E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224"/>
          <a:stretch/>
        </p:blipFill>
        <p:spPr>
          <a:xfrm>
            <a:off x="-76201" y="1"/>
            <a:ext cx="12268201" cy="6858000"/>
          </a:xfrm>
          <a:prstGeom prst="rect">
            <a:avLst/>
          </a:prstGeom>
        </p:spPr>
      </p:pic>
      <p:sp>
        <p:nvSpPr>
          <p:cNvPr id="8" name="Rectangle 7">
            <a:extLst>
              <a:ext uri="{FF2B5EF4-FFF2-40B4-BE49-F238E27FC236}">
                <a16:creationId xmlns:a16="http://schemas.microsoft.com/office/drawing/2014/main" id="{66802325-DA6E-4647-82BF-234F22C27DCD}"/>
              </a:ext>
            </a:extLst>
          </p:cNvPr>
          <p:cNvSpPr/>
          <p:nvPr/>
        </p:nvSpPr>
        <p:spPr>
          <a:xfrm>
            <a:off x="-76202" y="1"/>
            <a:ext cx="12268201" cy="6858000"/>
          </a:xfrm>
          <a:prstGeom prst="rect">
            <a:avLst/>
          </a:prstGeom>
          <a:solidFill>
            <a:srgbClr val="751314">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4" name="Title 1">
            <a:extLst>
              <a:ext uri="{FF2B5EF4-FFF2-40B4-BE49-F238E27FC236}">
                <a16:creationId xmlns:a16="http://schemas.microsoft.com/office/drawing/2014/main" id="{E84BAA97-5719-4701-A8BD-BA4095E69188}"/>
              </a:ext>
            </a:extLst>
          </p:cNvPr>
          <p:cNvSpPr>
            <a:spLocks noGrp="1"/>
          </p:cNvSpPr>
          <p:nvPr>
            <p:ph type="title"/>
          </p:nvPr>
        </p:nvSpPr>
        <p:spPr>
          <a:xfrm>
            <a:off x="4000499" y="4371728"/>
            <a:ext cx="4191001" cy="711081"/>
          </a:xfrm>
        </p:spPr>
        <p:txBody>
          <a:bodyPr>
            <a:normAutofit/>
          </a:bodyPr>
          <a:lstStyle/>
          <a:p>
            <a:pPr algn="ctr"/>
            <a:r>
              <a:rPr lang="en-US" sz="2000" b="1" dirty="0">
                <a:solidFill>
                  <a:schemeClr val="bg1"/>
                </a:solidFill>
                <a:latin typeface="Aeonik" panose="02010503030300000000" pitchFamily="50" charset="0"/>
              </a:rPr>
              <a:t>- Matthew 9:37</a:t>
            </a:r>
          </a:p>
        </p:txBody>
      </p:sp>
      <p:sp>
        <p:nvSpPr>
          <p:cNvPr id="5" name="TextBox 4">
            <a:extLst>
              <a:ext uri="{FF2B5EF4-FFF2-40B4-BE49-F238E27FC236}">
                <a16:creationId xmlns:a16="http://schemas.microsoft.com/office/drawing/2014/main" id="{C2D36BF0-097B-4610-A532-D45015823037}"/>
              </a:ext>
            </a:extLst>
          </p:cNvPr>
          <p:cNvSpPr txBox="1"/>
          <p:nvPr/>
        </p:nvSpPr>
        <p:spPr>
          <a:xfrm>
            <a:off x="2838449" y="2209800"/>
            <a:ext cx="6515100" cy="1631216"/>
          </a:xfrm>
          <a:prstGeom prst="rect">
            <a:avLst/>
          </a:prstGeom>
          <a:noFill/>
        </p:spPr>
        <p:txBody>
          <a:bodyPr wrap="square" rtlCol="0">
            <a:spAutoFit/>
          </a:bodyPr>
          <a:lstStyle/>
          <a:p>
            <a:pPr algn="ctr"/>
            <a:r>
              <a:rPr lang="en-US" sz="2000" dirty="0">
                <a:solidFill>
                  <a:schemeClr val="bg1"/>
                </a:solidFill>
                <a:latin typeface="Aeonik" panose="02010503030300000000" pitchFamily="50" charset="0"/>
              </a:rPr>
              <a:t>Then He said to His disciples, </a:t>
            </a:r>
            <a:br>
              <a:rPr lang="en-US" sz="2000" dirty="0">
                <a:solidFill>
                  <a:schemeClr val="bg1"/>
                </a:solidFill>
                <a:latin typeface="Aeonik" panose="02010503030300000000" pitchFamily="50" charset="0"/>
              </a:rPr>
            </a:br>
            <a:endParaRPr lang="en-US" sz="2000" dirty="0">
              <a:solidFill>
                <a:schemeClr val="bg1"/>
              </a:solidFill>
              <a:latin typeface="Aeonik" panose="02010503030300000000" pitchFamily="50" charset="0"/>
            </a:endParaRPr>
          </a:p>
          <a:p>
            <a:pPr algn="ctr"/>
            <a:r>
              <a:rPr lang="en-US" sz="2000" dirty="0">
                <a:solidFill>
                  <a:schemeClr val="bg1"/>
                </a:solidFill>
                <a:latin typeface="Aeonik" panose="02010503030300000000" pitchFamily="50" charset="0"/>
              </a:rPr>
              <a:t>The Harvest is plentiful, but the workers are few.  Therefore beseech the Lord of the Harvest to send out workers into His harvest.</a:t>
            </a:r>
          </a:p>
        </p:txBody>
      </p:sp>
      <p:pic>
        <p:nvPicPr>
          <p:cNvPr id="10" name="Picture 9">
            <a:extLst>
              <a:ext uri="{FF2B5EF4-FFF2-40B4-BE49-F238E27FC236}">
                <a16:creationId xmlns:a16="http://schemas.microsoft.com/office/drawing/2014/main" id="{921A5161-3727-4A55-9C82-0AF3A30DE39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rot="10800000">
            <a:off x="2838448" y="2542928"/>
            <a:ext cx="381000" cy="381000"/>
          </a:xfrm>
          <a:prstGeom prst="rect">
            <a:avLst/>
          </a:prstGeom>
        </p:spPr>
      </p:pic>
      <p:pic>
        <p:nvPicPr>
          <p:cNvPr id="11" name="Picture 10">
            <a:extLst>
              <a:ext uri="{FF2B5EF4-FFF2-40B4-BE49-F238E27FC236}">
                <a16:creationId xmlns:a16="http://schemas.microsoft.com/office/drawing/2014/main" id="{AA7C78A2-8D9C-439B-86C3-9D62E5FF0F8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7620000" y="3611072"/>
            <a:ext cx="381000" cy="381000"/>
          </a:xfrm>
          <a:prstGeom prst="rect">
            <a:avLst/>
          </a:prstGeom>
        </p:spPr>
      </p:pic>
    </p:spTree>
    <p:extLst>
      <p:ext uri="{BB962C8B-B14F-4D97-AF65-F5344CB8AC3E}">
        <p14:creationId xmlns:p14="http://schemas.microsoft.com/office/powerpoint/2010/main" val="21955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2FE0-9550-F0D4-BD2D-35041E08AF1B}"/>
              </a:ext>
            </a:extLst>
          </p:cNvPr>
          <p:cNvSpPr>
            <a:spLocks noGrp="1"/>
          </p:cNvSpPr>
          <p:nvPr>
            <p:ph type="title"/>
          </p:nvPr>
        </p:nvSpPr>
        <p:spPr/>
        <p:txBody>
          <a:bodyPr/>
          <a:lstStyle/>
          <a:p>
            <a:pPr algn="ctr"/>
            <a:r>
              <a:rPr lang="en-US" dirty="0"/>
              <a:t>What is Discipleship?</a:t>
            </a:r>
          </a:p>
        </p:txBody>
      </p:sp>
      <p:sp>
        <p:nvSpPr>
          <p:cNvPr id="3" name="Content Placeholder 2">
            <a:extLst>
              <a:ext uri="{FF2B5EF4-FFF2-40B4-BE49-F238E27FC236}">
                <a16:creationId xmlns:a16="http://schemas.microsoft.com/office/drawing/2014/main" id="{10B7AB15-3207-0368-83CF-1E74725511BA}"/>
              </a:ext>
            </a:extLst>
          </p:cNvPr>
          <p:cNvSpPr>
            <a:spLocks noGrp="1"/>
          </p:cNvSpPr>
          <p:nvPr>
            <p:ph idx="1"/>
          </p:nvPr>
        </p:nvSpPr>
        <p:spPr/>
        <p:txBody>
          <a:bodyPr/>
          <a:lstStyle/>
          <a:p>
            <a:r>
              <a:rPr lang="en-US" dirty="0"/>
              <a:t>Definition of the word Disciple:  A name given to the followers of any teacher.</a:t>
            </a:r>
          </a:p>
          <a:p>
            <a:r>
              <a:rPr lang="en-US" dirty="0"/>
              <a:t>John the Baptist had disciples.  (Matthew 11:2)</a:t>
            </a:r>
          </a:p>
          <a:p>
            <a:endParaRPr lang="en-US" dirty="0"/>
          </a:p>
        </p:txBody>
      </p:sp>
    </p:spTree>
    <p:extLst>
      <p:ext uri="{BB962C8B-B14F-4D97-AF65-F5344CB8AC3E}">
        <p14:creationId xmlns:p14="http://schemas.microsoft.com/office/powerpoint/2010/main" val="320653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2ACA3-A50F-397A-EF8F-DF624EAB0B74}"/>
              </a:ext>
            </a:extLst>
          </p:cNvPr>
          <p:cNvSpPr>
            <a:spLocks noGrp="1"/>
          </p:cNvSpPr>
          <p:nvPr>
            <p:ph type="title"/>
          </p:nvPr>
        </p:nvSpPr>
        <p:spPr/>
        <p:txBody>
          <a:bodyPr/>
          <a:lstStyle/>
          <a:p>
            <a:pPr algn="ctr"/>
            <a:r>
              <a:rPr lang="en-US" dirty="0"/>
              <a:t>Sheep Vs. Disciple</a:t>
            </a:r>
          </a:p>
        </p:txBody>
      </p:sp>
      <p:sp>
        <p:nvSpPr>
          <p:cNvPr id="3" name="Content Placeholder 2">
            <a:extLst>
              <a:ext uri="{FF2B5EF4-FFF2-40B4-BE49-F238E27FC236}">
                <a16:creationId xmlns:a16="http://schemas.microsoft.com/office/drawing/2014/main" id="{9714BD22-6AEC-B06B-7B50-FEEF42AEFF75}"/>
              </a:ext>
            </a:extLst>
          </p:cNvPr>
          <p:cNvSpPr>
            <a:spLocks noGrp="1"/>
          </p:cNvSpPr>
          <p:nvPr>
            <p:ph idx="1"/>
          </p:nvPr>
        </p:nvSpPr>
        <p:spPr/>
        <p:txBody>
          <a:bodyPr/>
          <a:lstStyle/>
          <a:p>
            <a:r>
              <a:rPr lang="en-US" dirty="0"/>
              <a:t>Characteristics of a Sheep</a:t>
            </a:r>
          </a:p>
          <a:p>
            <a:pPr lvl="1"/>
            <a:r>
              <a:rPr lang="en-US" dirty="0"/>
              <a:t>Jesus Calls His sheep and they respond and follow. (John 10:3)</a:t>
            </a:r>
          </a:p>
          <a:p>
            <a:pPr lvl="1"/>
            <a:r>
              <a:rPr lang="en-US" dirty="0"/>
              <a:t>Jesus laid His life down for His sheep. (John 10:11)</a:t>
            </a:r>
          </a:p>
          <a:p>
            <a:pPr lvl="1"/>
            <a:r>
              <a:rPr lang="en-US" dirty="0"/>
              <a:t>Sheep are both Jew and Gentile believers. (John 10:14-16)</a:t>
            </a:r>
          </a:p>
          <a:p>
            <a:pPr lvl="1"/>
            <a:r>
              <a:rPr lang="en-US" dirty="0"/>
              <a:t>Jesus leads His sheep from death to life. (John 10:26-28)</a:t>
            </a:r>
          </a:p>
          <a:p>
            <a:r>
              <a:rPr lang="en-US" dirty="0"/>
              <a:t>None of these are conditional statements.  Jesus does this for all believers.</a:t>
            </a:r>
          </a:p>
          <a:p>
            <a:pPr lvl="1"/>
            <a:endParaRPr lang="en-US" dirty="0"/>
          </a:p>
        </p:txBody>
      </p:sp>
    </p:spTree>
    <p:extLst>
      <p:ext uri="{BB962C8B-B14F-4D97-AF65-F5344CB8AC3E}">
        <p14:creationId xmlns:p14="http://schemas.microsoft.com/office/powerpoint/2010/main" val="272731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3BE8-D842-3426-89B8-69AB0B048F73}"/>
              </a:ext>
            </a:extLst>
          </p:cNvPr>
          <p:cNvSpPr>
            <a:spLocks noGrp="1"/>
          </p:cNvSpPr>
          <p:nvPr>
            <p:ph type="title"/>
          </p:nvPr>
        </p:nvSpPr>
        <p:spPr/>
        <p:txBody>
          <a:bodyPr/>
          <a:lstStyle/>
          <a:p>
            <a:pPr algn="ctr"/>
            <a:r>
              <a:rPr lang="en-US" dirty="0"/>
              <a:t>Sheep Vs. Disciple</a:t>
            </a:r>
          </a:p>
        </p:txBody>
      </p:sp>
      <p:sp>
        <p:nvSpPr>
          <p:cNvPr id="3" name="Content Placeholder 2">
            <a:extLst>
              <a:ext uri="{FF2B5EF4-FFF2-40B4-BE49-F238E27FC236}">
                <a16:creationId xmlns:a16="http://schemas.microsoft.com/office/drawing/2014/main" id="{302924C0-F120-C94C-EEF5-28B3DD1DD8FE}"/>
              </a:ext>
            </a:extLst>
          </p:cNvPr>
          <p:cNvSpPr>
            <a:spLocks noGrp="1"/>
          </p:cNvSpPr>
          <p:nvPr>
            <p:ph idx="1"/>
          </p:nvPr>
        </p:nvSpPr>
        <p:spPr/>
        <p:txBody>
          <a:bodyPr/>
          <a:lstStyle/>
          <a:p>
            <a:r>
              <a:rPr lang="en-US" dirty="0"/>
              <a:t>Characteristics of a Disciple</a:t>
            </a:r>
          </a:p>
          <a:p>
            <a:pPr lvl="1"/>
            <a:r>
              <a:rPr lang="en-US" dirty="0"/>
              <a:t>There is a cost to discipleship.  Many things must be given up or go down the list of priorities so we can focus on being a disciple. (Luke 14:26)</a:t>
            </a:r>
          </a:p>
          <a:p>
            <a:pPr lvl="1"/>
            <a:r>
              <a:rPr lang="en-US" dirty="0"/>
              <a:t>Self-Denial is an important aspect of Discipleship. (Luke 14:27)</a:t>
            </a:r>
          </a:p>
          <a:p>
            <a:pPr lvl="1"/>
            <a:r>
              <a:rPr lang="en-US" dirty="0"/>
              <a:t>We must see our possessions as Christ’s not ours. (Luke 14:33)</a:t>
            </a:r>
          </a:p>
          <a:p>
            <a:pPr lvl="1"/>
            <a:r>
              <a:rPr lang="en-US" dirty="0"/>
              <a:t>We must be men of the word. (John 8:31)</a:t>
            </a:r>
          </a:p>
          <a:p>
            <a:pPr lvl="1"/>
            <a:r>
              <a:rPr lang="en-US" dirty="0"/>
              <a:t>You need to love people. (John 13:35)</a:t>
            </a:r>
          </a:p>
        </p:txBody>
      </p:sp>
    </p:spTree>
    <p:extLst>
      <p:ext uri="{BB962C8B-B14F-4D97-AF65-F5344CB8AC3E}">
        <p14:creationId xmlns:p14="http://schemas.microsoft.com/office/powerpoint/2010/main" val="342266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B6038CA5-92BA-33BC-D93D-E6165504AAEA}"/>
              </a:ext>
            </a:extLst>
          </p:cNvPr>
          <p:cNvSpPr/>
          <p:nvPr/>
        </p:nvSpPr>
        <p:spPr>
          <a:xfrm>
            <a:off x="3848100" y="1600200"/>
            <a:ext cx="4495800" cy="4495800"/>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1" name="Oval 30">
            <a:extLst>
              <a:ext uri="{FF2B5EF4-FFF2-40B4-BE49-F238E27FC236}">
                <a16:creationId xmlns:a16="http://schemas.microsoft.com/office/drawing/2014/main" id="{79B0E9B6-86D7-49E2-4BE6-B3B26C643E51}"/>
              </a:ext>
            </a:extLst>
          </p:cNvPr>
          <p:cNvSpPr/>
          <p:nvPr/>
        </p:nvSpPr>
        <p:spPr>
          <a:xfrm>
            <a:off x="4188473" y="2011679"/>
            <a:ext cx="3750125" cy="3750125"/>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3" name="TextBox 2">
            <a:extLst>
              <a:ext uri="{FF2B5EF4-FFF2-40B4-BE49-F238E27FC236}">
                <a16:creationId xmlns:a16="http://schemas.microsoft.com/office/drawing/2014/main" id="{D4010F5B-6FFD-65FD-2157-E3468F0C498A}"/>
              </a:ext>
            </a:extLst>
          </p:cNvPr>
          <p:cNvSpPr txBox="1"/>
          <p:nvPr/>
        </p:nvSpPr>
        <p:spPr>
          <a:xfrm>
            <a:off x="826934" y="561653"/>
            <a:ext cx="5573865" cy="1231084"/>
          </a:xfrm>
          <a:prstGeom prst="rect">
            <a:avLst/>
          </a:prstGeom>
        </p:spPr>
        <p:txBody>
          <a:bodyPr vert="horz" wrap="square" lIns="121899" tIns="60949" rIns="121899" bIns="60949" rtlCol="0" anchor="ctr">
            <a:spAutoFit/>
          </a:bodyPr>
          <a:lstStyle>
            <a:defPPr>
              <a:defRPr lang="en-US"/>
            </a:defPPr>
            <a:lvl1pPr marR="0" lvl="0" indent="0" fontAlgn="auto">
              <a:lnSpc>
                <a:spcPct val="100000"/>
              </a:lnSpc>
              <a:spcBef>
                <a:spcPct val="0"/>
              </a:spcBef>
              <a:spcAft>
                <a:spcPts val="0"/>
              </a:spcAft>
              <a:buClrTx/>
              <a:buSzTx/>
              <a:buFontTx/>
              <a:buNone/>
              <a:tabLst/>
              <a:defRPr kumimoji="0" sz="4400" b="1" i="0" u="none" strike="noStrike" cap="none" spc="0" normalizeH="0" baseline="0">
                <a:ln>
                  <a:noFill/>
                </a:ln>
                <a:solidFill>
                  <a:sysClr val="windowText" lastClr="000000"/>
                </a:solidFill>
                <a:effectLst/>
                <a:uLnTx/>
                <a:uFillTx/>
                <a:latin typeface="Aeonik" panose="02010503030300000000" pitchFamily="50" charset="0"/>
                <a:ea typeface="Roboto Condensed" pitchFamily="2" charset="0"/>
                <a:cs typeface="+mj-cs"/>
              </a:defRPr>
            </a:lvl1pPr>
          </a:lstStyle>
          <a:p>
            <a:r>
              <a:rPr lang="en-US" sz="3600" dirty="0"/>
              <a:t>Sea of Galilee vs. The Dead Sea</a:t>
            </a:r>
          </a:p>
        </p:txBody>
      </p:sp>
      <p:sp>
        <p:nvSpPr>
          <p:cNvPr id="6" name="Rectangle 5">
            <a:extLst>
              <a:ext uri="{FF2B5EF4-FFF2-40B4-BE49-F238E27FC236}">
                <a16:creationId xmlns:a16="http://schemas.microsoft.com/office/drawing/2014/main" id="{D172BA12-34B7-3FD8-D00A-234CEF3A9867}"/>
              </a:ext>
            </a:extLst>
          </p:cNvPr>
          <p:cNvSpPr/>
          <p:nvPr/>
        </p:nvSpPr>
        <p:spPr>
          <a:xfrm>
            <a:off x="926240" y="533400"/>
            <a:ext cx="673959" cy="71021"/>
          </a:xfrm>
          <a:prstGeom prst="rect">
            <a:avLst/>
          </a:prstGeom>
          <a:solidFill>
            <a:srgbClr val="A74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pic>
        <p:nvPicPr>
          <p:cNvPr id="29" name="Picture 6" descr="Ministry In The Marketplace">
            <a:extLst>
              <a:ext uri="{FF2B5EF4-FFF2-40B4-BE49-F238E27FC236}">
                <a16:creationId xmlns:a16="http://schemas.microsoft.com/office/drawing/2014/main" id="{B7E0CD12-2CAB-1DAC-0ECD-66E572DF6F0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7143" t="19643" r="7143" b="19643"/>
          <a:stretch/>
        </p:blipFill>
        <p:spPr bwMode="auto">
          <a:xfrm>
            <a:off x="11125200" y="6096000"/>
            <a:ext cx="976827" cy="691919"/>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4" descr="Map&#10;&#10;Description automatically generated">
            <a:extLst>
              <a:ext uri="{FF2B5EF4-FFF2-40B4-BE49-F238E27FC236}">
                <a16:creationId xmlns:a16="http://schemas.microsoft.com/office/drawing/2014/main" id="{535FC0D6-A6AA-F494-408C-49E39EA22EF0}"/>
              </a:ext>
            </a:extLst>
          </p:cNvPr>
          <p:cNvPicPr>
            <a:picLocks noChangeAspect="1"/>
          </p:cNvPicPr>
          <p:nvPr/>
        </p:nvPicPr>
        <p:blipFill rotWithShape="1">
          <a:blip r:embed="rId5"/>
          <a:srcRect b="15645"/>
          <a:stretch/>
        </p:blipFill>
        <p:spPr>
          <a:xfrm>
            <a:off x="1898291" y="1143627"/>
            <a:ext cx="8473361" cy="5152719"/>
          </a:xfrm>
          <a:prstGeom prst="roundRect">
            <a:avLst>
              <a:gd name="adj" fmla="val 1111"/>
            </a:avLst>
          </a:prstGeom>
        </p:spPr>
      </p:pic>
    </p:spTree>
    <p:extLst>
      <p:ext uri="{BB962C8B-B14F-4D97-AF65-F5344CB8AC3E}">
        <p14:creationId xmlns:p14="http://schemas.microsoft.com/office/powerpoint/2010/main" val="140618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a:extLst>
              <a:ext uri="{FF2B5EF4-FFF2-40B4-BE49-F238E27FC236}">
                <a16:creationId xmlns:a16="http://schemas.microsoft.com/office/drawing/2014/main" id="{AE9A231F-B0E1-6FCF-5779-E1473FE24BE5}"/>
              </a:ext>
            </a:extLst>
          </p:cNvPr>
          <p:cNvSpPr/>
          <p:nvPr/>
        </p:nvSpPr>
        <p:spPr>
          <a:xfrm>
            <a:off x="3848100" y="1600200"/>
            <a:ext cx="4495800" cy="4495800"/>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81" name="Oval 80">
            <a:extLst>
              <a:ext uri="{FF2B5EF4-FFF2-40B4-BE49-F238E27FC236}">
                <a16:creationId xmlns:a16="http://schemas.microsoft.com/office/drawing/2014/main" id="{D226BF9E-077E-75A7-7BE1-C66D7D4614CE}"/>
              </a:ext>
            </a:extLst>
          </p:cNvPr>
          <p:cNvSpPr/>
          <p:nvPr/>
        </p:nvSpPr>
        <p:spPr>
          <a:xfrm>
            <a:off x="4188473" y="2011679"/>
            <a:ext cx="3750125" cy="3750125"/>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pic>
        <p:nvPicPr>
          <p:cNvPr id="77" name="Graphic 76">
            <a:extLst>
              <a:ext uri="{FF2B5EF4-FFF2-40B4-BE49-F238E27FC236}">
                <a16:creationId xmlns:a16="http://schemas.microsoft.com/office/drawing/2014/main" id="{9208DBDE-4021-2AD7-E39B-25B3FF5537B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7310084">
            <a:off x="7280232" y="4713108"/>
            <a:ext cx="484848" cy="252610"/>
          </a:xfrm>
          <a:prstGeom prst="rect">
            <a:avLst/>
          </a:prstGeom>
        </p:spPr>
      </p:pic>
      <p:pic>
        <p:nvPicPr>
          <p:cNvPr id="76" name="Graphic 75">
            <a:extLst>
              <a:ext uri="{FF2B5EF4-FFF2-40B4-BE49-F238E27FC236}">
                <a16:creationId xmlns:a16="http://schemas.microsoft.com/office/drawing/2014/main" id="{AE7E6B3F-4417-FEBA-963E-6AE8CC534D1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3168797">
            <a:off x="8512601" y="4709726"/>
            <a:ext cx="484850" cy="252610"/>
          </a:xfrm>
          <a:prstGeom prst="rect">
            <a:avLst/>
          </a:prstGeom>
        </p:spPr>
      </p:pic>
      <p:pic>
        <p:nvPicPr>
          <p:cNvPr id="57" name="Graphic 56">
            <a:extLst>
              <a:ext uri="{FF2B5EF4-FFF2-40B4-BE49-F238E27FC236}">
                <a16:creationId xmlns:a16="http://schemas.microsoft.com/office/drawing/2014/main" id="{0850ED55-4E48-8051-67C3-C2C91ADC4A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7980594" y="2394820"/>
            <a:ext cx="527816" cy="274996"/>
          </a:xfrm>
          <a:prstGeom prst="rect">
            <a:avLst/>
          </a:prstGeom>
        </p:spPr>
      </p:pic>
      <p:pic>
        <p:nvPicPr>
          <p:cNvPr id="29" name="Picture 6" descr="Ministry In The Marketplace">
            <a:extLst>
              <a:ext uri="{FF2B5EF4-FFF2-40B4-BE49-F238E27FC236}">
                <a16:creationId xmlns:a16="http://schemas.microsoft.com/office/drawing/2014/main" id="{B7E0CD12-2CAB-1DAC-0ECD-66E572DF6F07}"/>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7143" t="19643" r="7143" b="19643"/>
          <a:stretch/>
        </p:blipFill>
        <p:spPr bwMode="auto">
          <a:xfrm>
            <a:off x="11125200" y="6096000"/>
            <a:ext cx="976827" cy="6919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C44CE9A-961A-5110-794E-76E3B1FE39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59" t="13334" r="22707" b="5555"/>
          <a:stretch/>
        </p:blipFill>
        <p:spPr>
          <a:xfrm>
            <a:off x="3468204" y="944257"/>
            <a:ext cx="951396" cy="1226244"/>
          </a:xfrm>
          <a:prstGeom prst="rect">
            <a:avLst/>
          </a:prstGeom>
          <a:ln>
            <a:noFill/>
          </a:ln>
          <a:effectLst>
            <a:outerShdw blurRad="177800" dist="12700" sx="102000" sy="102000" algn="ctr" rotWithShape="0">
              <a:prstClr val="black">
                <a:alpha val="22000"/>
              </a:prstClr>
            </a:outerShdw>
          </a:effectLst>
        </p:spPr>
      </p:pic>
      <p:pic>
        <p:nvPicPr>
          <p:cNvPr id="10" name="Picture 9">
            <a:extLst>
              <a:ext uri="{FF2B5EF4-FFF2-40B4-BE49-F238E27FC236}">
                <a16:creationId xmlns:a16="http://schemas.microsoft.com/office/drawing/2014/main" id="{7A2A7CB3-9F1D-B2E6-27E7-F72703AC6E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59" t="13334" r="22707" b="5555"/>
          <a:stretch/>
        </p:blipFill>
        <p:spPr>
          <a:xfrm>
            <a:off x="7772401" y="944257"/>
            <a:ext cx="951396" cy="1226244"/>
          </a:xfrm>
          <a:prstGeom prst="rect">
            <a:avLst/>
          </a:prstGeom>
          <a:ln>
            <a:noFill/>
          </a:ln>
          <a:effectLst>
            <a:outerShdw blurRad="177800" dist="12700" sx="102000" sy="102000" algn="ctr" rotWithShape="0">
              <a:prstClr val="black">
                <a:alpha val="22000"/>
              </a:prstClr>
            </a:outerShdw>
          </a:effectLst>
        </p:spPr>
      </p:pic>
      <p:sp>
        <p:nvSpPr>
          <p:cNvPr id="23" name="Title 1">
            <a:extLst>
              <a:ext uri="{FF2B5EF4-FFF2-40B4-BE49-F238E27FC236}">
                <a16:creationId xmlns:a16="http://schemas.microsoft.com/office/drawing/2014/main" id="{737D49AB-E476-0361-EA45-B77BC390EE40}"/>
              </a:ext>
            </a:extLst>
          </p:cNvPr>
          <p:cNvSpPr txBox="1">
            <a:spLocks/>
          </p:cNvSpPr>
          <p:nvPr/>
        </p:nvSpPr>
        <p:spPr>
          <a:xfrm>
            <a:off x="920906" y="3232816"/>
            <a:ext cx="1173821" cy="276999"/>
          </a:xfrm>
          <a:prstGeom prst="rect">
            <a:avLst/>
          </a:prstGeom>
          <a:effectLst/>
        </p:spPr>
        <p:txBody>
          <a:bodyPr vert="horz" wrap="square" lIns="0" tIns="0" rIns="0" bIns="0" rtlCol="0" anchor="ctr">
            <a:sp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R="0" lvl="0" defTabSz="457200" rtl="0" eaLnBrk="1" fontAlgn="auto" latinLnBrk="0" hangingPunct="1">
              <a:lnSpc>
                <a:spcPct val="100000"/>
              </a:lnSpc>
              <a:spcBef>
                <a:spcPct val="0"/>
              </a:spcBef>
              <a:spcAft>
                <a:spcPts val="0"/>
              </a:spcAft>
              <a:buClrTx/>
              <a:buSzTx/>
              <a:tabLst/>
              <a:defRPr/>
            </a:pPr>
            <a:r>
              <a:rPr kumimoji="0" lang="en-US" sz="1800" b="1" i="0" u="none" strike="noStrike" kern="1200" cap="all" spc="0" normalizeH="0" baseline="0" noProof="0" dirty="0">
                <a:ln w="3175" cmpd="sng">
                  <a:noFill/>
                </a:ln>
                <a:solidFill>
                  <a:prstClr val="black"/>
                </a:solidFill>
                <a:effectLst/>
                <a:uLnTx/>
                <a:uFillTx/>
                <a:latin typeface="Aeonik" panose="02010503030300000000" pitchFamily="50" charset="0"/>
              </a:rPr>
              <a:t>DEAD SEA</a:t>
            </a:r>
          </a:p>
        </p:txBody>
      </p:sp>
      <p:sp>
        <p:nvSpPr>
          <p:cNvPr id="24" name="Title 1">
            <a:extLst>
              <a:ext uri="{FF2B5EF4-FFF2-40B4-BE49-F238E27FC236}">
                <a16:creationId xmlns:a16="http://schemas.microsoft.com/office/drawing/2014/main" id="{6BE4385D-08B4-D5C5-F5D9-BD13CC1C1713}"/>
              </a:ext>
            </a:extLst>
          </p:cNvPr>
          <p:cNvSpPr txBox="1">
            <a:spLocks/>
          </p:cNvSpPr>
          <p:nvPr/>
        </p:nvSpPr>
        <p:spPr>
          <a:xfrm>
            <a:off x="9860011" y="3232816"/>
            <a:ext cx="1798589" cy="276999"/>
          </a:xfrm>
          <a:prstGeom prst="rect">
            <a:avLst/>
          </a:prstGeom>
          <a:effectLst/>
        </p:spPr>
        <p:txBody>
          <a:bodyPr vert="horz" wrap="square" lIns="0" tIns="0" rIns="0" bIns="0" rtlCol="0" anchor="ctr">
            <a:sp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R="0" lvl="0" defTabSz="457200" rtl="0" eaLnBrk="1" fontAlgn="auto" latinLnBrk="0" hangingPunct="1">
              <a:lnSpc>
                <a:spcPct val="100000"/>
              </a:lnSpc>
              <a:spcBef>
                <a:spcPct val="0"/>
              </a:spcBef>
              <a:spcAft>
                <a:spcPts val="0"/>
              </a:spcAft>
              <a:buClrTx/>
              <a:buSzTx/>
              <a:tabLst/>
              <a:defRPr/>
            </a:pPr>
            <a:r>
              <a:rPr kumimoji="0" lang="en-US" sz="1800" b="1" i="0" u="none" strike="noStrike" kern="1200" cap="all" spc="0" normalizeH="0" baseline="0" noProof="0" dirty="0">
                <a:ln w="3175" cmpd="sng">
                  <a:noFill/>
                </a:ln>
                <a:solidFill>
                  <a:prstClr val="black"/>
                </a:solidFill>
                <a:effectLst/>
                <a:uLnTx/>
                <a:uFillTx/>
                <a:latin typeface="Aeonik" panose="02010503030300000000" pitchFamily="50" charset="0"/>
              </a:rPr>
              <a:t>Sea of galileE</a:t>
            </a:r>
          </a:p>
        </p:txBody>
      </p:sp>
      <p:sp>
        <p:nvSpPr>
          <p:cNvPr id="36" name="Title 1">
            <a:extLst>
              <a:ext uri="{FF2B5EF4-FFF2-40B4-BE49-F238E27FC236}">
                <a16:creationId xmlns:a16="http://schemas.microsoft.com/office/drawing/2014/main" id="{551F22DB-8ED5-7903-8F10-6A6BEE4D86B2}"/>
              </a:ext>
            </a:extLst>
          </p:cNvPr>
          <p:cNvSpPr txBox="1">
            <a:spLocks/>
          </p:cNvSpPr>
          <p:nvPr/>
        </p:nvSpPr>
        <p:spPr>
          <a:xfrm>
            <a:off x="8675268" y="2896532"/>
            <a:ext cx="1161614" cy="215444"/>
          </a:xfrm>
          <a:prstGeom prst="rect">
            <a:avLst/>
          </a:prstGeom>
          <a:effectLst/>
        </p:spPr>
        <p:txBody>
          <a:bodyPr vert="horz" wrap="square" lIns="0" tIns="0" rIns="0" bIns="0" rtlCol="0" anchor="ctr">
            <a:sp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R="0" lvl="0" algn="ctr" defTabSz="457200" rtl="0" eaLnBrk="1" fontAlgn="auto" latinLnBrk="0" hangingPunct="1">
              <a:lnSpc>
                <a:spcPct val="100000"/>
              </a:lnSpc>
              <a:spcBef>
                <a:spcPct val="0"/>
              </a:spcBef>
              <a:spcAft>
                <a:spcPts val="0"/>
              </a:spcAft>
              <a:buClrTx/>
              <a:buSzTx/>
              <a:tabLst/>
              <a:defRPr/>
            </a:pPr>
            <a:r>
              <a:rPr kumimoji="0" lang="en-US" sz="1400" b="1" i="0" u="none" strike="noStrike" kern="1200" cap="all" spc="0" normalizeH="0" baseline="0" noProof="0" dirty="0" err="1">
                <a:ln w="3175" cmpd="sng">
                  <a:noFill/>
                </a:ln>
                <a:effectLst/>
                <a:uLnTx/>
                <a:uFillTx/>
                <a:latin typeface="Aeonik" panose="02010503030300000000" pitchFamily="50" charset="0"/>
              </a:rPr>
              <a:t>discipler</a:t>
            </a:r>
            <a:endParaRPr kumimoji="0" lang="en-US" sz="1400" b="1" i="0" u="none" strike="noStrike" kern="1200" cap="all" spc="0" normalizeH="0" baseline="0" noProof="0" dirty="0">
              <a:ln w="3175" cmpd="sng">
                <a:noFill/>
              </a:ln>
              <a:effectLst/>
              <a:uLnTx/>
              <a:uFillTx/>
              <a:latin typeface="Aeonik" panose="02010503030300000000" pitchFamily="50" charset="0"/>
            </a:endParaRPr>
          </a:p>
        </p:txBody>
      </p:sp>
      <p:sp>
        <p:nvSpPr>
          <p:cNvPr id="38" name="Title 1">
            <a:extLst>
              <a:ext uri="{FF2B5EF4-FFF2-40B4-BE49-F238E27FC236}">
                <a16:creationId xmlns:a16="http://schemas.microsoft.com/office/drawing/2014/main" id="{837193A3-96CB-0BCF-AC26-4AA26D4BEC19}"/>
              </a:ext>
            </a:extLst>
          </p:cNvPr>
          <p:cNvSpPr txBox="1">
            <a:spLocks/>
          </p:cNvSpPr>
          <p:nvPr/>
        </p:nvSpPr>
        <p:spPr>
          <a:xfrm>
            <a:off x="2154655" y="2896532"/>
            <a:ext cx="1161614" cy="215444"/>
          </a:xfrm>
          <a:prstGeom prst="rect">
            <a:avLst/>
          </a:prstGeom>
          <a:effectLst/>
        </p:spPr>
        <p:txBody>
          <a:bodyPr vert="horz" wrap="square" lIns="0" tIns="0" rIns="0" bIns="0" rtlCol="0" anchor="ctr">
            <a:sp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R="0" lvl="0" algn="ctr" defTabSz="457200" rtl="0" eaLnBrk="1" fontAlgn="auto" latinLnBrk="0" hangingPunct="1">
              <a:lnSpc>
                <a:spcPct val="100000"/>
              </a:lnSpc>
              <a:spcBef>
                <a:spcPct val="0"/>
              </a:spcBef>
              <a:spcAft>
                <a:spcPts val="0"/>
              </a:spcAft>
              <a:buClrTx/>
              <a:buSzTx/>
              <a:tabLst/>
              <a:defRPr/>
            </a:pPr>
            <a:r>
              <a:rPr kumimoji="0" lang="en-US" sz="1400" b="1" i="0" u="none" strike="noStrike" kern="1200" cap="all" spc="0" normalizeH="0" baseline="0" noProof="0" dirty="0" err="1">
                <a:ln w="3175" cmpd="sng">
                  <a:noFill/>
                </a:ln>
                <a:effectLst/>
                <a:uLnTx/>
                <a:uFillTx/>
                <a:latin typeface="Aeonik" panose="02010503030300000000" pitchFamily="50" charset="0"/>
              </a:rPr>
              <a:t>christian</a:t>
            </a:r>
            <a:endParaRPr kumimoji="0" lang="en-US" sz="1400" b="1" i="0" u="none" strike="noStrike" kern="1200" cap="all" spc="0" normalizeH="0" baseline="0" noProof="0" dirty="0">
              <a:ln w="3175" cmpd="sng">
                <a:noFill/>
              </a:ln>
              <a:effectLst/>
              <a:uLnTx/>
              <a:uFillTx/>
              <a:latin typeface="Aeonik" panose="02010503030300000000" pitchFamily="50" charset="0"/>
            </a:endParaRPr>
          </a:p>
        </p:txBody>
      </p:sp>
      <p:sp>
        <p:nvSpPr>
          <p:cNvPr id="41" name="Title 1">
            <a:extLst>
              <a:ext uri="{FF2B5EF4-FFF2-40B4-BE49-F238E27FC236}">
                <a16:creationId xmlns:a16="http://schemas.microsoft.com/office/drawing/2014/main" id="{AD81D060-04E0-26D0-7CC1-21F73FF18A2D}"/>
              </a:ext>
            </a:extLst>
          </p:cNvPr>
          <p:cNvSpPr txBox="1">
            <a:spLocks/>
          </p:cNvSpPr>
          <p:nvPr/>
        </p:nvSpPr>
        <p:spPr>
          <a:xfrm>
            <a:off x="2798936" y="5259244"/>
            <a:ext cx="669268" cy="553998"/>
          </a:xfrm>
          <a:prstGeom prst="rect">
            <a:avLst/>
          </a:prstGeom>
          <a:effectLst/>
        </p:spPr>
        <p:txBody>
          <a:bodyPr vert="horz" wrap="square" lIns="0" tIns="0" rIns="0" bIns="0" rtlCol="0" anchor="ctr">
            <a:sp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R="0" lvl="0" algn="ctr" defTabSz="457200" rtl="0" eaLnBrk="1" fontAlgn="auto" latinLnBrk="0" hangingPunct="1">
              <a:lnSpc>
                <a:spcPct val="100000"/>
              </a:lnSpc>
              <a:spcBef>
                <a:spcPct val="0"/>
              </a:spcBef>
              <a:spcAft>
                <a:spcPts val="0"/>
              </a:spcAft>
              <a:buClrTx/>
              <a:buSzTx/>
              <a:tabLst/>
              <a:defRPr/>
            </a:pPr>
            <a:r>
              <a:rPr kumimoji="0" lang="en-US" b="1" i="0" u="none" strike="noStrike" kern="1200" cap="all" spc="0" normalizeH="0" baseline="0" noProof="0" dirty="0">
                <a:ln w="3175" cmpd="sng">
                  <a:noFill/>
                </a:ln>
                <a:effectLst/>
                <a:uLnTx/>
                <a:uFillTx/>
                <a:latin typeface="Aeonik" panose="02010503030300000000" pitchFamily="50" charset="0"/>
              </a:rPr>
              <a:t>x</a:t>
            </a:r>
          </a:p>
        </p:txBody>
      </p:sp>
      <p:sp>
        <p:nvSpPr>
          <p:cNvPr id="42" name="Title 1">
            <a:extLst>
              <a:ext uri="{FF2B5EF4-FFF2-40B4-BE49-F238E27FC236}">
                <a16:creationId xmlns:a16="http://schemas.microsoft.com/office/drawing/2014/main" id="{758B5E6B-1D3F-536A-9EC3-38407C005CA1}"/>
              </a:ext>
            </a:extLst>
          </p:cNvPr>
          <p:cNvSpPr txBox="1">
            <a:spLocks/>
          </p:cNvSpPr>
          <p:nvPr/>
        </p:nvSpPr>
        <p:spPr>
          <a:xfrm>
            <a:off x="4576929" y="5259244"/>
            <a:ext cx="669268" cy="553998"/>
          </a:xfrm>
          <a:prstGeom prst="rect">
            <a:avLst/>
          </a:prstGeom>
          <a:effectLst/>
        </p:spPr>
        <p:txBody>
          <a:bodyPr vert="horz" wrap="square" lIns="0" tIns="0" rIns="0" bIns="0" rtlCol="0" anchor="ctr">
            <a:sp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R="0" lvl="0" algn="ctr" defTabSz="457200" rtl="0" eaLnBrk="1" fontAlgn="auto" latinLnBrk="0" hangingPunct="1">
              <a:lnSpc>
                <a:spcPct val="100000"/>
              </a:lnSpc>
              <a:spcBef>
                <a:spcPct val="0"/>
              </a:spcBef>
              <a:spcAft>
                <a:spcPts val="0"/>
              </a:spcAft>
              <a:buClrTx/>
              <a:buSzTx/>
              <a:tabLst/>
              <a:defRPr/>
            </a:pPr>
            <a:r>
              <a:rPr kumimoji="0" lang="en-US" b="1" i="0" u="none" strike="noStrike" kern="1200" cap="all" spc="0" normalizeH="0" baseline="0" noProof="0" dirty="0">
                <a:ln w="3175" cmpd="sng">
                  <a:noFill/>
                </a:ln>
                <a:effectLst/>
                <a:uLnTx/>
                <a:uFillTx/>
                <a:latin typeface="Aeonik" panose="02010503030300000000" pitchFamily="50" charset="0"/>
              </a:rPr>
              <a:t>x</a:t>
            </a:r>
          </a:p>
        </p:txBody>
      </p:sp>
      <p:sp>
        <p:nvSpPr>
          <p:cNvPr id="47" name="Title 1">
            <a:extLst>
              <a:ext uri="{FF2B5EF4-FFF2-40B4-BE49-F238E27FC236}">
                <a16:creationId xmlns:a16="http://schemas.microsoft.com/office/drawing/2014/main" id="{80FC9905-4FE4-7474-5F98-B45E4EAFCE7D}"/>
              </a:ext>
            </a:extLst>
          </p:cNvPr>
          <p:cNvSpPr txBox="1">
            <a:spLocks/>
          </p:cNvSpPr>
          <p:nvPr/>
        </p:nvSpPr>
        <p:spPr>
          <a:xfrm>
            <a:off x="7609936" y="6122332"/>
            <a:ext cx="1161614" cy="215444"/>
          </a:xfrm>
          <a:prstGeom prst="rect">
            <a:avLst/>
          </a:prstGeom>
          <a:effectLst/>
        </p:spPr>
        <p:txBody>
          <a:bodyPr vert="horz" wrap="square" lIns="0" tIns="0" rIns="0" bIns="0" rtlCol="0" anchor="ctr">
            <a:sp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R="0" lvl="0" algn="ctr" defTabSz="457200" rtl="0" eaLnBrk="1" fontAlgn="auto" latinLnBrk="0" hangingPunct="1">
              <a:lnSpc>
                <a:spcPct val="100000"/>
              </a:lnSpc>
              <a:spcBef>
                <a:spcPct val="0"/>
              </a:spcBef>
              <a:spcAft>
                <a:spcPts val="0"/>
              </a:spcAft>
              <a:buClrTx/>
              <a:buSzTx/>
              <a:tabLst/>
              <a:defRPr/>
            </a:pPr>
            <a:r>
              <a:rPr kumimoji="0" lang="en-US" sz="1400" b="1" i="0" u="none" strike="noStrike" kern="1200" cap="all" spc="0" normalizeH="0" baseline="0" noProof="0" dirty="0">
                <a:ln w="3175" cmpd="sng">
                  <a:noFill/>
                </a:ln>
                <a:effectLst/>
                <a:uLnTx/>
                <a:uFillTx/>
                <a:latin typeface="Aeonik" panose="02010503030300000000" pitchFamily="50" charset="0"/>
              </a:rPr>
              <a:t>TIMOTHY</a:t>
            </a:r>
          </a:p>
        </p:txBody>
      </p:sp>
      <p:pic>
        <p:nvPicPr>
          <p:cNvPr id="59" name="Graphic 58">
            <a:extLst>
              <a:ext uri="{FF2B5EF4-FFF2-40B4-BE49-F238E27FC236}">
                <a16:creationId xmlns:a16="http://schemas.microsoft.com/office/drawing/2014/main" id="{CB331610-6A57-CD6A-CA00-1D093AB4602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5400000">
            <a:off x="3683591" y="2394820"/>
            <a:ext cx="527816" cy="274996"/>
          </a:xfrm>
          <a:prstGeom prst="rect">
            <a:avLst/>
          </a:prstGeom>
        </p:spPr>
      </p:pic>
      <p:grpSp>
        <p:nvGrpSpPr>
          <p:cNvPr id="61" name="Graphic 59">
            <a:extLst>
              <a:ext uri="{FF2B5EF4-FFF2-40B4-BE49-F238E27FC236}">
                <a16:creationId xmlns:a16="http://schemas.microsoft.com/office/drawing/2014/main" id="{76643031-AD6A-929A-54F9-A88812B41FBB}"/>
              </a:ext>
            </a:extLst>
          </p:cNvPr>
          <p:cNvGrpSpPr/>
          <p:nvPr/>
        </p:nvGrpSpPr>
        <p:grpSpPr>
          <a:xfrm>
            <a:off x="2416780" y="3232811"/>
            <a:ext cx="637364" cy="276464"/>
            <a:chOff x="2471554" y="3232811"/>
            <a:chExt cx="637364" cy="276464"/>
          </a:xfrm>
          <a:solidFill>
            <a:srgbClr val="A74C30"/>
          </a:solidFill>
        </p:grpSpPr>
        <p:sp>
          <p:nvSpPr>
            <p:cNvPr id="62" name="Freeform: Shape 61">
              <a:extLst>
                <a:ext uri="{FF2B5EF4-FFF2-40B4-BE49-F238E27FC236}">
                  <a16:creationId xmlns:a16="http://schemas.microsoft.com/office/drawing/2014/main" id="{57B6A692-EE81-B291-ACE5-41199D0E8E51}"/>
                </a:ext>
              </a:extLst>
            </p:cNvPr>
            <p:cNvSpPr/>
            <p:nvPr/>
          </p:nvSpPr>
          <p:spPr>
            <a:xfrm>
              <a:off x="2779233" y="3232811"/>
              <a:ext cx="329685" cy="276464"/>
            </a:xfrm>
            <a:custGeom>
              <a:avLst/>
              <a:gdLst>
                <a:gd name="connsiteX0" fmla="*/ 321524 w 329685"/>
                <a:gd name="connsiteY0" fmla="*/ 121047 h 276464"/>
                <a:gd name="connsiteX1" fmla="*/ 178837 w 329685"/>
                <a:gd name="connsiteY1" fmla="*/ 4972 h 276464"/>
                <a:gd name="connsiteX2" fmla="*/ 147655 w 329685"/>
                <a:gd name="connsiteY2" fmla="*/ 8166 h 276464"/>
                <a:gd name="connsiteX3" fmla="*/ 150849 w 329685"/>
                <a:gd name="connsiteY3" fmla="*/ 39347 h 276464"/>
                <a:gd name="connsiteX4" fmla="*/ 245102 w 329685"/>
                <a:gd name="connsiteY4" fmla="*/ 116035 h 276464"/>
                <a:gd name="connsiteX5" fmla="*/ 22177 w 329685"/>
                <a:gd name="connsiteY5" fmla="*/ 116035 h 276464"/>
                <a:gd name="connsiteX6" fmla="*/ 0 w 329685"/>
                <a:gd name="connsiteY6" fmla="*/ 138212 h 276464"/>
                <a:gd name="connsiteX7" fmla="*/ 22177 w 329685"/>
                <a:gd name="connsiteY7" fmla="*/ 160389 h 276464"/>
                <a:gd name="connsiteX8" fmla="*/ 245146 w 329685"/>
                <a:gd name="connsiteY8" fmla="*/ 160389 h 276464"/>
                <a:gd name="connsiteX9" fmla="*/ 150849 w 329685"/>
                <a:gd name="connsiteY9" fmla="*/ 237122 h 276464"/>
                <a:gd name="connsiteX10" fmla="*/ 147655 w 329685"/>
                <a:gd name="connsiteY10" fmla="*/ 268303 h 276464"/>
                <a:gd name="connsiteX11" fmla="*/ 164865 w 329685"/>
                <a:gd name="connsiteY11" fmla="*/ 276464 h 276464"/>
                <a:gd name="connsiteX12" fmla="*/ 178837 w 329685"/>
                <a:gd name="connsiteY12" fmla="*/ 271497 h 276464"/>
                <a:gd name="connsiteX13" fmla="*/ 321524 w 329685"/>
                <a:gd name="connsiteY13" fmla="*/ 155422 h 276464"/>
                <a:gd name="connsiteX14" fmla="*/ 329685 w 329685"/>
                <a:gd name="connsiteY14" fmla="*/ 138212 h 276464"/>
                <a:gd name="connsiteX15" fmla="*/ 321524 w 329685"/>
                <a:gd name="connsiteY15" fmla="*/ 121047 h 2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685" h="276464">
                  <a:moveTo>
                    <a:pt x="321524" y="121047"/>
                  </a:moveTo>
                  <a:lnTo>
                    <a:pt x="178837" y="4972"/>
                  </a:lnTo>
                  <a:cubicBezTo>
                    <a:pt x="169345" y="-2745"/>
                    <a:pt x="155373" y="-1326"/>
                    <a:pt x="147655" y="8166"/>
                  </a:cubicBezTo>
                  <a:cubicBezTo>
                    <a:pt x="139938" y="17658"/>
                    <a:pt x="141357" y="31629"/>
                    <a:pt x="150849" y="39347"/>
                  </a:cubicBezTo>
                  <a:lnTo>
                    <a:pt x="245102" y="116035"/>
                  </a:lnTo>
                  <a:lnTo>
                    <a:pt x="22177" y="116035"/>
                  </a:lnTo>
                  <a:cubicBezTo>
                    <a:pt x="9935" y="116035"/>
                    <a:pt x="0" y="125971"/>
                    <a:pt x="0" y="138212"/>
                  </a:cubicBezTo>
                  <a:cubicBezTo>
                    <a:pt x="0" y="150454"/>
                    <a:pt x="9935" y="160389"/>
                    <a:pt x="22177" y="160389"/>
                  </a:cubicBezTo>
                  <a:lnTo>
                    <a:pt x="245146" y="160389"/>
                  </a:lnTo>
                  <a:lnTo>
                    <a:pt x="150849" y="237122"/>
                  </a:lnTo>
                  <a:cubicBezTo>
                    <a:pt x="141357" y="244840"/>
                    <a:pt x="139893" y="258811"/>
                    <a:pt x="147655" y="268303"/>
                  </a:cubicBezTo>
                  <a:cubicBezTo>
                    <a:pt x="152047" y="273670"/>
                    <a:pt x="158434" y="276464"/>
                    <a:pt x="164865" y="276464"/>
                  </a:cubicBezTo>
                  <a:cubicBezTo>
                    <a:pt x="169788" y="276464"/>
                    <a:pt x="174712" y="274823"/>
                    <a:pt x="178837" y="271497"/>
                  </a:cubicBezTo>
                  <a:lnTo>
                    <a:pt x="321524" y="155422"/>
                  </a:lnTo>
                  <a:cubicBezTo>
                    <a:pt x="326714" y="151208"/>
                    <a:pt x="329685" y="144910"/>
                    <a:pt x="329685" y="138212"/>
                  </a:cubicBezTo>
                  <a:cubicBezTo>
                    <a:pt x="329730" y="131559"/>
                    <a:pt x="326714" y="125261"/>
                    <a:pt x="321524" y="121047"/>
                  </a:cubicBezTo>
                  <a:close/>
                </a:path>
              </a:pathLst>
            </a:custGeom>
            <a:solidFill>
              <a:srgbClr val="A74C30"/>
            </a:solidFill>
            <a:ln w="4402"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885CAB28-4495-1F03-8CE0-45FB2DE6E8CF}"/>
                </a:ext>
              </a:extLst>
            </p:cNvPr>
            <p:cNvSpPr/>
            <p:nvPr/>
          </p:nvSpPr>
          <p:spPr>
            <a:xfrm>
              <a:off x="257411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F23E2FB6-2F3A-80A4-407A-17A8C98EEF53}"/>
                </a:ext>
              </a:extLst>
            </p:cNvPr>
            <p:cNvSpPr/>
            <p:nvPr/>
          </p:nvSpPr>
          <p:spPr>
            <a:xfrm>
              <a:off x="247155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98736D5-A49E-309C-A285-0212551DE7D9}"/>
                </a:ext>
              </a:extLst>
            </p:cNvPr>
            <p:cNvSpPr/>
            <p:nvPr/>
          </p:nvSpPr>
          <p:spPr>
            <a:xfrm>
              <a:off x="267667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grpSp>
      <p:grpSp>
        <p:nvGrpSpPr>
          <p:cNvPr id="71" name="Graphic 59">
            <a:extLst>
              <a:ext uri="{FF2B5EF4-FFF2-40B4-BE49-F238E27FC236}">
                <a16:creationId xmlns:a16="http://schemas.microsoft.com/office/drawing/2014/main" id="{CB8B4693-65D8-251C-06EC-4559CE446938}"/>
              </a:ext>
            </a:extLst>
          </p:cNvPr>
          <p:cNvGrpSpPr/>
          <p:nvPr/>
        </p:nvGrpSpPr>
        <p:grpSpPr>
          <a:xfrm rot="10800000">
            <a:off x="8937393" y="3232811"/>
            <a:ext cx="637364" cy="276464"/>
            <a:chOff x="2471554" y="3232811"/>
            <a:chExt cx="637364" cy="276464"/>
          </a:xfrm>
          <a:solidFill>
            <a:srgbClr val="A74C30"/>
          </a:solidFill>
        </p:grpSpPr>
        <p:sp>
          <p:nvSpPr>
            <p:cNvPr id="72" name="Freeform: Shape 71">
              <a:extLst>
                <a:ext uri="{FF2B5EF4-FFF2-40B4-BE49-F238E27FC236}">
                  <a16:creationId xmlns:a16="http://schemas.microsoft.com/office/drawing/2014/main" id="{2D250750-CBE0-03E7-A6E9-51762BA99002}"/>
                </a:ext>
              </a:extLst>
            </p:cNvPr>
            <p:cNvSpPr/>
            <p:nvPr/>
          </p:nvSpPr>
          <p:spPr>
            <a:xfrm>
              <a:off x="2779233" y="3232811"/>
              <a:ext cx="329685" cy="276464"/>
            </a:xfrm>
            <a:custGeom>
              <a:avLst/>
              <a:gdLst>
                <a:gd name="connsiteX0" fmla="*/ 321524 w 329685"/>
                <a:gd name="connsiteY0" fmla="*/ 121047 h 276464"/>
                <a:gd name="connsiteX1" fmla="*/ 178837 w 329685"/>
                <a:gd name="connsiteY1" fmla="*/ 4972 h 276464"/>
                <a:gd name="connsiteX2" fmla="*/ 147655 w 329685"/>
                <a:gd name="connsiteY2" fmla="*/ 8166 h 276464"/>
                <a:gd name="connsiteX3" fmla="*/ 150849 w 329685"/>
                <a:gd name="connsiteY3" fmla="*/ 39347 h 276464"/>
                <a:gd name="connsiteX4" fmla="*/ 245102 w 329685"/>
                <a:gd name="connsiteY4" fmla="*/ 116035 h 276464"/>
                <a:gd name="connsiteX5" fmla="*/ 22177 w 329685"/>
                <a:gd name="connsiteY5" fmla="*/ 116035 h 276464"/>
                <a:gd name="connsiteX6" fmla="*/ 0 w 329685"/>
                <a:gd name="connsiteY6" fmla="*/ 138212 h 276464"/>
                <a:gd name="connsiteX7" fmla="*/ 22177 w 329685"/>
                <a:gd name="connsiteY7" fmla="*/ 160389 h 276464"/>
                <a:gd name="connsiteX8" fmla="*/ 245146 w 329685"/>
                <a:gd name="connsiteY8" fmla="*/ 160389 h 276464"/>
                <a:gd name="connsiteX9" fmla="*/ 150849 w 329685"/>
                <a:gd name="connsiteY9" fmla="*/ 237122 h 276464"/>
                <a:gd name="connsiteX10" fmla="*/ 147655 w 329685"/>
                <a:gd name="connsiteY10" fmla="*/ 268303 h 276464"/>
                <a:gd name="connsiteX11" fmla="*/ 164865 w 329685"/>
                <a:gd name="connsiteY11" fmla="*/ 276464 h 276464"/>
                <a:gd name="connsiteX12" fmla="*/ 178837 w 329685"/>
                <a:gd name="connsiteY12" fmla="*/ 271497 h 276464"/>
                <a:gd name="connsiteX13" fmla="*/ 321524 w 329685"/>
                <a:gd name="connsiteY13" fmla="*/ 155422 h 276464"/>
                <a:gd name="connsiteX14" fmla="*/ 329685 w 329685"/>
                <a:gd name="connsiteY14" fmla="*/ 138212 h 276464"/>
                <a:gd name="connsiteX15" fmla="*/ 321524 w 329685"/>
                <a:gd name="connsiteY15" fmla="*/ 121047 h 2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685" h="276464">
                  <a:moveTo>
                    <a:pt x="321524" y="121047"/>
                  </a:moveTo>
                  <a:lnTo>
                    <a:pt x="178837" y="4972"/>
                  </a:lnTo>
                  <a:cubicBezTo>
                    <a:pt x="169345" y="-2745"/>
                    <a:pt x="155373" y="-1326"/>
                    <a:pt x="147655" y="8166"/>
                  </a:cubicBezTo>
                  <a:cubicBezTo>
                    <a:pt x="139938" y="17658"/>
                    <a:pt x="141357" y="31629"/>
                    <a:pt x="150849" y="39347"/>
                  </a:cubicBezTo>
                  <a:lnTo>
                    <a:pt x="245102" y="116035"/>
                  </a:lnTo>
                  <a:lnTo>
                    <a:pt x="22177" y="116035"/>
                  </a:lnTo>
                  <a:cubicBezTo>
                    <a:pt x="9935" y="116035"/>
                    <a:pt x="0" y="125971"/>
                    <a:pt x="0" y="138212"/>
                  </a:cubicBezTo>
                  <a:cubicBezTo>
                    <a:pt x="0" y="150454"/>
                    <a:pt x="9935" y="160389"/>
                    <a:pt x="22177" y="160389"/>
                  </a:cubicBezTo>
                  <a:lnTo>
                    <a:pt x="245146" y="160389"/>
                  </a:lnTo>
                  <a:lnTo>
                    <a:pt x="150849" y="237122"/>
                  </a:lnTo>
                  <a:cubicBezTo>
                    <a:pt x="141357" y="244840"/>
                    <a:pt x="139893" y="258811"/>
                    <a:pt x="147655" y="268303"/>
                  </a:cubicBezTo>
                  <a:cubicBezTo>
                    <a:pt x="152047" y="273670"/>
                    <a:pt x="158434" y="276464"/>
                    <a:pt x="164865" y="276464"/>
                  </a:cubicBezTo>
                  <a:cubicBezTo>
                    <a:pt x="169788" y="276464"/>
                    <a:pt x="174712" y="274823"/>
                    <a:pt x="178837" y="271497"/>
                  </a:cubicBezTo>
                  <a:lnTo>
                    <a:pt x="321524" y="155422"/>
                  </a:lnTo>
                  <a:cubicBezTo>
                    <a:pt x="326714" y="151208"/>
                    <a:pt x="329685" y="144910"/>
                    <a:pt x="329685" y="138212"/>
                  </a:cubicBezTo>
                  <a:cubicBezTo>
                    <a:pt x="329730" y="131559"/>
                    <a:pt x="326714" y="125261"/>
                    <a:pt x="321524" y="121047"/>
                  </a:cubicBezTo>
                  <a:close/>
                </a:path>
              </a:pathLst>
            </a:custGeom>
            <a:solidFill>
              <a:srgbClr val="A74C30"/>
            </a:solidFill>
            <a:ln w="4402"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C219B457-E37A-D797-3FB8-050C78A7AE9E}"/>
                </a:ext>
              </a:extLst>
            </p:cNvPr>
            <p:cNvSpPr/>
            <p:nvPr/>
          </p:nvSpPr>
          <p:spPr>
            <a:xfrm>
              <a:off x="257411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2DCCF86-44F7-4021-5CF5-12201C0E81BF}"/>
                </a:ext>
              </a:extLst>
            </p:cNvPr>
            <p:cNvSpPr/>
            <p:nvPr/>
          </p:nvSpPr>
          <p:spPr>
            <a:xfrm>
              <a:off x="247155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61776766-93E1-37DA-8D69-8044D13AB1C0}"/>
                </a:ext>
              </a:extLst>
            </p:cNvPr>
            <p:cNvSpPr/>
            <p:nvPr/>
          </p:nvSpPr>
          <p:spPr>
            <a:xfrm>
              <a:off x="2676674" y="3348890"/>
              <a:ext cx="86224" cy="44354"/>
            </a:xfrm>
            <a:custGeom>
              <a:avLst/>
              <a:gdLst>
                <a:gd name="connsiteX0" fmla="*/ 64048 w 86224"/>
                <a:gd name="connsiteY0" fmla="*/ 0 h 44354"/>
                <a:gd name="connsiteX1" fmla="*/ 22177 w 86224"/>
                <a:gd name="connsiteY1" fmla="*/ 0 h 44354"/>
                <a:gd name="connsiteX2" fmla="*/ 0 w 86224"/>
                <a:gd name="connsiteY2" fmla="*/ 22177 h 44354"/>
                <a:gd name="connsiteX3" fmla="*/ 22177 w 86224"/>
                <a:gd name="connsiteY3" fmla="*/ 44354 h 44354"/>
                <a:gd name="connsiteX4" fmla="*/ 64048 w 86224"/>
                <a:gd name="connsiteY4" fmla="*/ 44354 h 44354"/>
                <a:gd name="connsiteX5" fmla="*/ 86225 w 86224"/>
                <a:gd name="connsiteY5" fmla="*/ 22177 h 44354"/>
                <a:gd name="connsiteX6" fmla="*/ 64048 w 86224"/>
                <a:gd name="connsiteY6" fmla="*/ 0 h 4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24" h="44354">
                  <a:moveTo>
                    <a:pt x="64048" y="0"/>
                  </a:moveTo>
                  <a:lnTo>
                    <a:pt x="22177" y="0"/>
                  </a:lnTo>
                  <a:cubicBezTo>
                    <a:pt x="9935" y="0"/>
                    <a:pt x="0" y="9935"/>
                    <a:pt x="0" y="22177"/>
                  </a:cubicBezTo>
                  <a:cubicBezTo>
                    <a:pt x="0" y="34419"/>
                    <a:pt x="9935" y="44354"/>
                    <a:pt x="22177" y="44354"/>
                  </a:cubicBezTo>
                  <a:lnTo>
                    <a:pt x="64048" y="44354"/>
                  </a:lnTo>
                  <a:cubicBezTo>
                    <a:pt x="76289" y="44354"/>
                    <a:pt x="86225" y="34419"/>
                    <a:pt x="86225" y="22177"/>
                  </a:cubicBezTo>
                  <a:cubicBezTo>
                    <a:pt x="86225" y="9935"/>
                    <a:pt x="76289" y="0"/>
                    <a:pt x="64048" y="0"/>
                  </a:cubicBezTo>
                  <a:close/>
                </a:path>
              </a:pathLst>
            </a:custGeom>
            <a:solidFill>
              <a:srgbClr val="A74C30"/>
            </a:solidFill>
            <a:ln w="4402" cap="flat">
              <a:noFill/>
              <a:prstDash val="solid"/>
              <a:miter/>
            </a:ln>
          </p:spPr>
          <p:txBody>
            <a:bodyPr rtlCol="0" anchor="ctr"/>
            <a:lstStyle/>
            <a:p>
              <a:endParaRPr lang="en-US"/>
            </a:p>
          </p:txBody>
        </p:sp>
      </p:grpSp>
      <p:pic>
        <p:nvPicPr>
          <p:cNvPr id="78" name="Graphic 77">
            <a:extLst>
              <a:ext uri="{FF2B5EF4-FFF2-40B4-BE49-F238E27FC236}">
                <a16:creationId xmlns:a16="http://schemas.microsoft.com/office/drawing/2014/main" id="{15FA396B-AC19-6187-0D03-B8EE7899E65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7310084">
            <a:off x="3167719" y="4713108"/>
            <a:ext cx="484848" cy="252610"/>
          </a:xfrm>
          <a:prstGeom prst="rect">
            <a:avLst/>
          </a:prstGeom>
        </p:spPr>
      </p:pic>
      <p:pic>
        <p:nvPicPr>
          <p:cNvPr id="79" name="Graphic 78">
            <a:extLst>
              <a:ext uri="{FF2B5EF4-FFF2-40B4-BE49-F238E27FC236}">
                <a16:creationId xmlns:a16="http://schemas.microsoft.com/office/drawing/2014/main" id="{F4CC6D33-6D29-F22F-DE4C-4651E396550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3168797">
            <a:off x="4400088" y="4709726"/>
            <a:ext cx="484850" cy="252610"/>
          </a:xfrm>
          <a:prstGeom prst="rect">
            <a:avLst/>
          </a:prstGeom>
        </p:spPr>
      </p:pic>
      <p:pic>
        <p:nvPicPr>
          <p:cNvPr id="2" name="Picture 1">
            <a:extLst>
              <a:ext uri="{FF2B5EF4-FFF2-40B4-BE49-F238E27FC236}">
                <a16:creationId xmlns:a16="http://schemas.microsoft.com/office/drawing/2014/main" id="{325F82D1-C3E4-0912-3DA5-6A284C931C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284" r="21284"/>
          <a:stretch/>
        </p:blipFill>
        <p:spPr>
          <a:xfrm>
            <a:off x="3457182" y="2901244"/>
            <a:ext cx="1031046" cy="1760710"/>
          </a:xfrm>
          <a:prstGeom prst="rect">
            <a:avLst/>
          </a:prstGeom>
        </p:spPr>
      </p:pic>
      <p:pic>
        <p:nvPicPr>
          <p:cNvPr id="3" name="Picture 2">
            <a:extLst>
              <a:ext uri="{FF2B5EF4-FFF2-40B4-BE49-F238E27FC236}">
                <a16:creationId xmlns:a16="http://schemas.microsoft.com/office/drawing/2014/main" id="{451AC311-87A2-5C9E-FE14-3AF9EFBD07A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77" r="52256"/>
          <a:stretch/>
        </p:blipFill>
        <p:spPr>
          <a:xfrm>
            <a:off x="7758801" y="2878667"/>
            <a:ext cx="725737" cy="1641894"/>
          </a:xfrm>
          <a:prstGeom prst="rect">
            <a:avLst/>
          </a:prstGeom>
        </p:spPr>
      </p:pic>
      <p:pic>
        <p:nvPicPr>
          <p:cNvPr id="4" name="Picture 3">
            <a:extLst>
              <a:ext uri="{FF2B5EF4-FFF2-40B4-BE49-F238E27FC236}">
                <a16:creationId xmlns:a16="http://schemas.microsoft.com/office/drawing/2014/main" id="{1C2A4E53-D83B-B5FF-596B-01D476380E8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77" r="52256"/>
          <a:stretch/>
        </p:blipFill>
        <p:spPr>
          <a:xfrm>
            <a:off x="6821823" y="5034845"/>
            <a:ext cx="725737" cy="1641894"/>
          </a:xfrm>
          <a:prstGeom prst="rect">
            <a:avLst/>
          </a:prstGeom>
        </p:spPr>
      </p:pic>
      <p:pic>
        <p:nvPicPr>
          <p:cNvPr id="5" name="Picture 4">
            <a:extLst>
              <a:ext uri="{FF2B5EF4-FFF2-40B4-BE49-F238E27FC236}">
                <a16:creationId xmlns:a16="http://schemas.microsoft.com/office/drawing/2014/main" id="{F80D7F6A-4EA2-4ED4-3DF9-F27F1A67218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77" r="52256"/>
          <a:stretch/>
        </p:blipFill>
        <p:spPr>
          <a:xfrm>
            <a:off x="8639334" y="5034845"/>
            <a:ext cx="725737" cy="1641894"/>
          </a:xfrm>
          <a:prstGeom prst="rect">
            <a:avLst/>
          </a:prstGeom>
        </p:spPr>
      </p:pic>
    </p:spTree>
    <p:extLst>
      <p:ext uri="{BB962C8B-B14F-4D97-AF65-F5344CB8AC3E}">
        <p14:creationId xmlns:p14="http://schemas.microsoft.com/office/powerpoint/2010/main" val="62001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B6038CA5-92BA-33BC-D93D-E6165504AAEA}"/>
              </a:ext>
            </a:extLst>
          </p:cNvPr>
          <p:cNvSpPr/>
          <p:nvPr/>
        </p:nvSpPr>
        <p:spPr>
          <a:xfrm>
            <a:off x="3848100" y="1600200"/>
            <a:ext cx="4495800" cy="4495800"/>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31" name="Oval 30">
            <a:extLst>
              <a:ext uri="{FF2B5EF4-FFF2-40B4-BE49-F238E27FC236}">
                <a16:creationId xmlns:a16="http://schemas.microsoft.com/office/drawing/2014/main" id="{79B0E9B6-86D7-49E2-4BE6-B3B26C643E51}"/>
              </a:ext>
            </a:extLst>
          </p:cNvPr>
          <p:cNvSpPr/>
          <p:nvPr/>
        </p:nvSpPr>
        <p:spPr>
          <a:xfrm>
            <a:off x="4188473" y="2011679"/>
            <a:ext cx="3750125" cy="3750125"/>
          </a:xfrm>
          <a:prstGeom prst="ellipse">
            <a:avLst/>
          </a:prstGeom>
          <a:noFill/>
          <a:ln w="79375">
            <a:solidFill>
              <a:srgbClr val="CE7356">
                <a:alpha val="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2" name="TextBox 1">
            <a:extLst>
              <a:ext uri="{FF2B5EF4-FFF2-40B4-BE49-F238E27FC236}">
                <a16:creationId xmlns:a16="http://schemas.microsoft.com/office/drawing/2014/main" id="{9FC37631-95DE-8F24-4B58-9816481FE810}"/>
              </a:ext>
            </a:extLst>
          </p:cNvPr>
          <p:cNvSpPr txBox="1"/>
          <p:nvPr/>
        </p:nvSpPr>
        <p:spPr>
          <a:xfrm>
            <a:off x="826934" y="838652"/>
            <a:ext cx="9993466" cy="677086"/>
          </a:xfrm>
          <a:prstGeom prst="rect">
            <a:avLst/>
          </a:prstGeom>
        </p:spPr>
        <p:txBody>
          <a:bodyPr vert="horz" wrap="square" lIns="121899" tIns="60949" rIns="121899" bIns="60949" rtlCol="0" anchor="ctr">
            <a:spAutoFit/>
          </a:bodyPr>
          <a:lstStyle>
            <a:defPPr>
              <a:defRPr lang="en-US"/>
            </a:defPPr>
            <a:lvl1pPr marR="0" lvl="0" indent="0" fontAlgn="auto">
              <a:lnSpc>
                <a:spcPct val="100000"/>
              </a:lnSpc>
              <a:spcBef>
                <a:spcPct val="0"/>
              </a:spcBef>
              <a:spcAft>
                <a:spcPts val="0"/>
              </a:spcAft>
              <a:buClrTx/>
              <a:buSzTx/>
              <a:buFontTx/>
              <a:buNone/>
              <a:tabLst/>
              <a:defRPr kumimoji="0" sz="4400" b="1" i="0" u="none" strike="noStrike" cap="none" spc="0" normalizeH="0" baseline="0">
                <a:ln>
                  <a:noFill/>
                </a:ln>
                <a:solidFill>
                  <a:sysClr val="windowText" lastClr="000000"/>
                </a:solidFill>
                <a:effectLst/>
                <a:uLnTx/>
                <a:uFillTx/>
                <a:latin typeface="Aeonik" panose="02010503030300000000" pitchFamily="50" charset="0"/>
                <a:ea typeface="Roboto Condensed" pitchFamily="2" charset="0"/>
                <a:cs typeface="+mj-cs"/>
              </a:defRPr>
            </a:lvl1pPr>
          </a:lstStyle>
          <a:p>
            <a:r>
              <a:rPr lang="en-US" sz="3600" dirty="0"/>
              <a:t>Types of Meetings: The Uniqueness of Discipleship</a:t>
            </a:r>
          </a:p>
        </p:txBody>
      </p:sp>
      <p:sp>
        <p:nvSpPr>
          <p:cNvPr id="6" name="Rectangle 5">
            <a:extLst>
              <a:ext uri="{FF2B5EF4-FFF2-40B4-BE49-F238E27FC236}">
                <a16:creationId xmlns:a16="http://schemas.microsoft.com/office/drawing/2014/main" id="{D172BA12-34B7-3FD8-D00A-234CEF3A9867}"/>
              </a:ext>
            </a:extLst>
          </p:cNvPr>
          <p:cNvSpPr/>
          <p:nvPr/>
        </p:nvSpPr>
        <p:spPr>
          <a:xfrm>
            <a:off x="926240" y="533400"/>
            <a:ext cx="673959" cy="71021"/>
          </a:xfrm>
          <a:prstGeom prst="rect">
            <a:avLst/>
          </a:prstGeom>
          <a:solidFill>
            <a:srgbClr val="A74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8" name="Rectangle: Rounded Corners 17">
            <a:extLst>
              <a:ext uri="{FF2B5EF4-FFF2-40B4-BE49-F238E27FC236}">
                <a16:creationId xmlns:a16="http://schemas.microsoft.com/office/drawing/2014/main" id="{BB7122BF-BDAF-DFBA-3F5B-CB03A12AC8BA}"/>
              </a:ext>
            </a:extLst>
          </p:cNvPr>
          <p:cNvSpPr/>
          <p:nvPr/>
        </p:nvSpPr>
        <p:spPr>
          <a:xfrm>
            <a:off x="4407349" y="2602684"/>
            <a:ext cx="3336704" cy="2286000"/>
          </a:xfrm>
          <a:prstGeom prst="roundRect">
            <a:avLst>
              <a:gd name="adj" fmla="val 3542"/>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9EC6821-CCFC-34A4-1307-B139C0783ECE}"/>
              </a:ext>
            </a:extLst>
          </p:cNvPr>
          <p:cNvSpPr/>
          <p:nvPr/>
        </p:nvSpPr>
        <p:spPr>
          <a:xfrm>
            <a:off x="7899442" y="2602684"/>
            <a:ext cx="3336704" cy="2286000"/>
          </a:xfrm>
          <a:prstGeom prst="roundRect">
            <a:avLst>
              <a:gd name="adj" fmla="val 4000"/>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94ECE3B-B332-28A8-DFD6-11E4E0955DEB}"/>
              </a:ext>
            </a:extLst>
          </p:cNvPr>
          <p:cNvSpPr txBox="1"/>
          <p:nvPr/>
        </p:nvSpPr>
        <p:spPr>
          <a:xfrm>
            <a:off x="920748" y="4500302"/>
            <a:ext cx="3336704" cy="338554"/>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eonik" panose="02010503030300000000" pitchFamily="50" charset="0"/>
              </a:rPr>
              <a:t>Aircraft Carrier = Large Church</a:t>
            </a:r>
          </a:p>
        </p:txBody>
      </p:sp>
      <p:sp>
        <p:nvSpPr>
          <p:cNvPr id="27" name="TextBox 26">
            <a:extLst>
              <a:ext uri="{FF2B5EF4-FFF2-40B4-BE49-F238E27FC236}">
                <a16:creationId xmlns:a16="http://schemas.microsoft.com/office/drawing/2014/main" id="{C2B77911-4185-F60B-36E8-B11F67B65B60}"/>
              </a:ext>
            </a:extLst>
          </p:cNvPr>
          <p:cNvSpPr txBox="1"/>
          <p:nvPr/>
        </p:nvSpPr>
        <p:spPr>
          <a:xfrm>
            <a:off x="4460671" y="4500302"/>
            <a:ext cx="3230061" cy="338554"/>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eonik" panose="02010503030300000000" pitchFamily="50" charset="0"/>
              </a:rPr>
              <a:t>Yacht = Small Group</a:t>
            </a:r>
          </a:p>
        </p:txBody>
      </p:sp>
      <p:sp>
        <p:nvSpPr>
          <p:cNvPr id="28" name="TextBox 27">
            <a:extLst>
              <a:ext uri="{FF2B5EF4-FFF2-40B4-BE49-F238E27FC236}">
                <a16:creationId xmlns:a16="http://schemas.microsoft.com/office/drawing/2014/main" id="{B9EE2FD1-8684-D1CA-A1CF-56F1609216CC}"/>
              </a:ext>
            </a:extLst>
          </p:cNvPr>
          <p:cNvSpPr txBox="1"/>
          <p:nvPr/>
        </p:nvSpPr>
        <p:spPr>
          <a:xfrm>
            <a:off x="7952764" y="4500302"/>
            <a:ext cx="3230061" cy="338554"/>
          </a:xfrm>
          <a:prstGeom prst="rect">
            <a:avLst/>
          </a:prstGeom>
          <a:noFill/>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eonik" panose="02010503030300000000" pitchFamily="50" charset="0"/>
              </a:rPr>
              <a:t>Speedboat = Discipleship</a:t>
            </a:r>
          </a:p>
        </p:txBody>
      </p:sp>
      <p:pic>
        <p:nvPicPr>
          <p:cNvPr id="29" name="Picture 6" descr="Ministry In The Marketplace">
            <a:extLst>
              <a:ext uri="{FF2B5EF4-FFF2-40B4-BE49-F238E27FC236}">
                <a16:creationId xmlns:a16="http://schemas.microsoft.com/office/drawing/2014/main" id="{B7E0CD12-2CAB-1DAC-0ECD-66E572DF6F07}"/>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143" t="19643" r="7143" b="19643"/>
          <a:stretch/>
        </p:blipFill>
        <p:spPr bwMode="auto">
          <a:xfrm>
            <a:off x="11125200" y="6096000"/>
            <a:ext cx="976827" cy="691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uise Ship Images – Browse 735,864 Stock Photos, Vectors ...">
            <a:extLst>
              <a:ext uri="{FF2B5EF4-FFF2-40B4-BE49-F238E27FC236}">
                <a16:creationId xmlns:a16="http://schemas.microsoft.com/office/drawing/2014/main" id="{0B100B37-BF3B-51BE-D1B4-1EB649C69E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934" y="2602684"/>
            <a:ext cx="3486601" cy="23115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36D468-A917-646B-54D7-99FC2B0BEBBB}"/>
              </a:ext>
            </a:extLst>
          </p:cNvPr>
          <p:cNvSpPr txBox="1"/>
          <p:nvPr/>
        </p:nvSpPr>
        <p:spPr>
          <a:xfrm>
            <a:off x="1312556" y="4477590"/>
            <a:ext cx="2625911" cy="353943"/>
          </a:xfrm>
          <a:prstGeom prst="rect">
            <a:avLst/>
          </a:prstGeom>
          <a:noFill/>
        </p:spPr>
        <p:txBody>
          <a:bodyPr wrap="square" rtlCol="0">
            <a:spAutoFit/>
          </a:bodyPr>
          <a:lstStyle/>
          <a:p>
            <a:r>
              <a:rPr lang="en-US" sz="1700" dirty="0"/>
              <a:t>Cruise Ship = Large Church</a:t>
            </a:r>
          </a:p>
        </p:txBody>
      </p:sp>
    </p:spTree>
    <p:extLst>
      <p:ext uri="{BB962C8B-B14F-4D97-AF65-F5344CB8AC3E}">
        <p14:creationId xmlns:p14="http://schemas.microsoft.com/office/powerpoint/2010/main" val="185520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Ministry In The Marketplace">
            <a:extLst>
              <a:ext uri="{FF2B5EF4-FFF2-40B4-BE49-F238E27FC236}">
                <a16:creationId xmlns:a16="http://schemas.microsoft.com/office/drawing/2014/main" id="{B7E0CD12-2CAB-1DAC-0ECD-66E572DF6F07}"/>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7143" t="19643" r="7143" b="19643"/>
          <a:stretch/>
        </p:blipFill>
        <p:spPr bwMode="auto">
          <a:xfrm>
            <a:off x="11125200" y="6096000"/>
            <a:ext cx="976827" cy="6919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F55BD1-AE13-BEBF-8005-0671AE8977A4}"/>
              </a:ext>
            </a:extLst>
          </p:cNvPr>
          <p:cNvSpPr txBox="1"/>
          <p:nvPr/>
        </p:nvSpPr>
        <p:spPr>
          <a:xfrm>
            <a:off x="4800600" y="762000"/>
            <a:ext cx="2133600" cy="707886"/>
          </a:xfrm>
          <a:prstGeom prst="rect">
            <a:avLst/>
          </a:prstGeom>
          <a:noFill/>
        </p:spPr>
        <p:txBody>
          <a:bodyPr wrap="square" rtlCol="0">
            <a:spAutoFit/>
          </a:bodyPr>
          <a:lstStyle/>
          <a:p>
            <a:r>
              <a:rPr lang="en-US" sz="4000" b="1" dirty="0"/>
              <a:t>Ezra 7:10</a:t>
            </a:r>
          </a:p>
        </p:txBody>
      </p:sp>
      <p:sp>
        <p:nvSpPr>
          <p:cNvPr id="6" name="TextBox 5">
            <a:extLst>
              <a:ext uri="{FF2B5EF4-FFF2-40B4-BE49-F238E27FC236}">
                <a16:creationId xmlns:a16="http://schemas.microsoft.com/office/drawing/2014/main" id="{959325D5-3CB6-97F5-BD9F-D968DD8EE18E}"/>
              </a:ext>
            </a:extLst>
          </p:cNvPr>
          <p:cNvSpPr txBox="1"/>
          <p:nvPr/>
        </p:nvSpPr>
        <p:spPr>
          <a:xfrm>
            <a:off x="2362200" y="1905000"/>
            <a:ext cx="8305800" cy="1754326"/>
          </a:xfrm>
          <a:prstGeom prst="rect">
            <a:avLst/>
          </a:prstGeom>
          <a:noFill/>
        </p:spPr>
        <p:txBody>
          <a:bodyPr wrap="square" rtlCol="0">
            <a:spAutoFit/>
          </a:bodyPr>
          <a:lstStyle/>
          <a:p>
            <a:r>
              <a:rPr lang="en-US" sz="3600" dirty="0"/>
              <a:t>“For Ezra had set his heart to </a:t>
            </a:r>
            <a:r>
              <a:rPr lang="en-US" sz="3600" b="1" dirty="0">
                <a:solidFill>
                  <a:srgbClr val="FF0000"/>
                </a:solidFill>
              </a:rPr>
              <a:t>study</a:t>
            </a:r>
            <a:r>
              <a:rPr lang="en-US" sz="3600" dirty="0"/>
              <a:t> the law of the Lord and to </a:t>
            </a:r>
            <a:r>
              <a:rPr lang="en-US" sz="3600" b="1" dirty="0">
                <a:solidFill>
                  <a:srgbClr val="FF0000"/>
                </a:solidFill>
              </a:rPr>
              <a:t>practice</a:t>
            </a:r>
            <a:r>
              <a:rPr lang="en-US" sz="3600" dirty="0"/>
              <a:t> it, and to </a:t>
            </a:r>
            <a:r>
              <a:rPr lang="en-US" sz="3600" b="1" dirty="0">
                <a:solidFill>
                  <a:srgbClr val="FF0000"/>
                </a:solidFill>
              </a:rPr>
              <a:t>teach</a:t>
            </a:r>
            <a:r>
              <a:rPr lang="en-US" sz="3600" dirty="0"/>
              <a:t> His statutes and ordinances in Israel.”</a:t>
            </a:r>
          </a:p>
        </p:txBody>
      </p:sp>
    </p:spTree>
    <p:extLst>
      <p:ext uri="{BB962C8B-B14F-4D97-AF65-F5344CB8AC3E}">
        <p14:creationId xmlns:p14="http://schemas.microsoft.com/office/powerpoint/2010/main" val="33016592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23706</TotalTime>
  <Words>2331</Words>
  <Application>Microsoft Macintosh PowerPoint</Application>
  <PresentationFormat>Widescreen</PresentationFormat>
  <Paragraphs>204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Aeonik</vt:lpstr>
      <vt:lpstr>Arial</vt:lpstr>
      <vt:lpstr>Calibri</vt:lpstr>
      <vt:lpstr>Calibri Light</vt:lpstr>
      <vt:lpstr>1_Office Theme</vt:lpstr>
      <vt:lpstr>PowerPoint Presentation</vt:lpstr>
      <vt:lpstr>- Matthew 9:37</vt:lpstr>
      <vt:lpstr>What is Discipleship?</vt:lpstr>
      <vt:lpstr>Sheep Vs. Disciple</vt:lpstr>
      <vt:lpstr>Sheep Vs. Disciple</vt:lpstr>
      <vt:lpstr>PowerPoint Presentation</vt:lpstr>
      <vt:lpstr>PowerPoint Presentation</vt:lpstr>
      <vt:lpstr>PowerPoint Presentation</vt:lpstr>
      <vt:lpstr>PowerPoint Presentation</vt:lpstr>
      <vt:lpstr>PowerPoint Presentation</vt:lpstr>
      <vt:lpstr>Multiplication Vs. Addition</vt:lpstr>
      <vt:lpstr>PowerPoint Presentation</vt:lpstr>
      <vt:lpstr>PowerPoint Presentation</vt:lpstr>
      <vt:lpstr>PowerPoint Presentation</vt:lpstr>
    </vt:vector>
  </TitlesOfParts>
  <Manager>SlideModel</Manager>
  <Company>SlideModel</Company>
  <LinksUpToDate>false</LinksUpToDate>
  <SharedDoc>false</SharedDoc>
  <HyperlinkBase>http://slidemodel.com/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PowerPoint</dc:title>
  <dc:subject>SlideModel PowerPoint</dc:subject>
  <dc:creator>SlideModel</dc:creator>
  <cp:keywords>powerpoint, powerpoint templates</cp:keywords>
  <dc:description>SlideModel PowerPoint</dc:description>
  <cp:lastModifiedBy>Trevor McDowell</cp:lastModifiedBy>
  <cp:revision>260</cp:revision>
  <cp:lastPrinted>2026-04-08T20:45:23Z</cp:lastPrinted>
  <dcterms:created xsi:type="dcterms:W3CDTF">2013-09-12T13:05:01Z</dcterms:created>
  <dcterms:modified xsi:type="dcterms:W3CDTF">2026-04-10T12:42:40Z</dcterms:modified>
  <cp:category>SlideModel Templates</cp:category>
</cp:coreProperties>
</file>